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311" r:id="rId3"/>
    <p:sldId id="267" r:id="rId4"/>
    <p:sldId id="268" r:id="rId5"/>
    <p:sldId id="303" r:id="rId6"/>
    <p:sldId id="278" r:id="rId7"/>
    <p:sldId id="299" r:id="rId8"/>
    <p:sldId id="281" r:id="rId9"/>
    <p:sldId id="282" r:id="rId10"/>
    <p:sldId id="283" r:id="rId11"/>
    <p:sldId id="310" r:id="rId12"/>
    <p:sldId id="308" r:id="rId13"/>
    <p:sldId id="309" r:id="rId14"/>
    <p:sldId id="313" r:id="rId15"/>
    <p:sldId id="291" r:id="rId16"/>
    <p:sldId id="293" r:id="rId17"/>
    <p:sldId id="305" r:id="rId18"/>
    <p:sldId id="287" r:id="rId19"/>
    <p:sldId id="290" r:id="rId20"/>
    <p:sldId id="300" r:id="rId21"/>
    <p:sldId id="312" r:id="rId22"/>
    <p:sldId id="314" r:id="rId23"/>
  </p:sldIdLst>
  <p:sldSz cx="12192000" cy="6858000"/>
  <p:notesSz cx="6797675" cy="9928225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анджелович Алексей Небойшевич" initials="РАН" lastIdx="1" clrIdx="0">
    <p:extLst>
      <p:ext uri="{19B8F6BF-5375-455C-9EA6-DF929625EA0E}">
        <p15:presenceInfo xmlns:p15="http://schemas.microsoft.com/office/powerpoint/2012/main" userId="S-1-5-21-684111582-351738794-607558392-834584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AFB"/>
    <a:srgbClr val="935757"/>
    <a:srgbClr val="C7A9A9"/>
    <a:srgbClr val="E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14" autoAdjust="0"/>
  </p:normalViewPr>
  <p:slideViewPr>
    <p:cSldViewPr snapToGrid="0">
      <p:cViewPr varScale="1">
        <p:scale>
          <a:sx n="114" d="100"/>
          <a:sy n="114" d="100"/>
        </p:scale>
        <p:origin x="8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B8FEED-3FEE-4866-B7FC-D7068D7F7017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FC9C95-8E68-4902-ADDF-74C1A65F7A95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35077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71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808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191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1FA4EC-27E1-4260-9D5B-5C8C7C4AC6FA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A6DE7C-550A-4C20-962C-6E91552200D1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2B238-6A35-4C5D-BC8F-9D1F8FC201C5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14D66F-1514-4092-A1F3-90CE0A0992B6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12CFFF-CEC3-4C4B-ABB5-FA09F06407E7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87B98-F012-4EA9-BBC3-3A91602FB976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154E2B-35EE-4E60-B925-E86E79E99D40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6DD3DD-BF92-41DE-91FD-ECF873FD9A9D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C2182A-E6AC-42C4-ABE0-65155E188331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5D7506B0-07A9-438F-8861-C89DF9530CE4}" type="datetime1">
              <a:rPr lang="ru-RU" noProof="0" smtClean="0"/>
              <a:t>14.06.2023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1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0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20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63CDD16-C3C4-518E-F0F1-BA6809D875ED}"/>
              </a:ext>
            </a:extLst>
          </p:cNvPr>
          <p:cNvSpPr txBox="1">
            <a:spLocks/>
          </p:cNvSpPr>
          <p:nvPr/>
        </p:nvSpPr>
        <p:spPr>
          <a:xfrm>
            <a:off x="2133599" y="207046"/>
            <a:ext cx="7134687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Московский государственный технический университет </a:t>
            </a:r>
            <a:b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ru-RU" sz="20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имени Н.Э. Баумана</a:t>
            </a:r>
            <a:b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b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ru-RU" sz="20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Кафедра ИУ-1 «Системы автоматического управления»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63190-0E0F-B0A0-24CD-A13EAF08DBDF}"/>
              </a:ext>
            </a:extLst>
          </p:cNvPr>
          <p:cNvSpPr txBox="1"/>
          <p:nvPr/>
        </p:nvSpPr>
        <p:spPr>
          <a:xfrm>
            <a:off x="2405430" y="2304244"/>
            <a:ext cx="65910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управления ориентацией и стабилизацией космического аппарата</a:t>
            </a:r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77A8E2-EFE3-D623-8952-23D168913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322" y="124090"/>
            <a:ext cx="1102819" cy="1301327"/>
          </a:xfrm>
          <a:prstGeom prst="rect">
            <a:avLst/>
          </a:prstGeom>
        </p:spPr>
      </p:pic>
      <p:pic>
        <p:nvPicPr>
          <p:cNvPr id="12" name="Picture 2" descr="Кафедра ИУ-1 «Системы автоматического управления»">
            <a:extLst>
              <a:ext uri="{FF2B5EF4-FFF2-40B4-BE49-F238E27FC236}">
                <a16:creationId xmlns:a16="http://schemas.microsoft.com/office/drawing/2014/main" id="{08D3E41D-8C8D-F26F-2FBD-EB3A0A33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078" y="124090"/>
            <a:ext cx="1423212" cy="14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ABDFDA-2B95-A7C6-1D68-37F0B1511A12}"/>
              </a:ext>
            </a:extLst>
          </p:cNvPr>
          <p:cNvSpPr txBox="1"/>
          <p:nvPr/>
        </p:nvSpPr>
        <p:spPr>
          <a:xfrm>
            <a:off x="1219199" y="4560718"/>
            <a:ext cx="514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Студент группы ИУ1-1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2</a:t>
            </a: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1:</a:t>
            </a:r>
          </a:p>
          <a:p>
            <a:endParaRPr lang="ru-RU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Научный руководитель, к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.</a:t>
            </a: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т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.</a:t>
            </a: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н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,</a:t>
            </a: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доцент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1A4AE-A880-0B97-E899-68F77A557826}"/>
              </a:ext>
            </a:extLst>
          </p:cNvPr>
          <p:cNvSpPr txBox="1"/>
          <p:nvPr/>
        </p:nvSpPr>
        <p:spPr>
          <a:xfrm>
            <a:off x="5375756" y="4560718"/>
            <a:ext cx="4807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Ранджелович Алексей Небойшевич</a:t>
            </a:r>
          </a:p>
          <a:p>
            <a:pPr algn="r"/>
            <a:endParaRPr lang="ru-RU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Задорожная Наталия Михайловна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FF89F4-9D5C-4E6C-A0C4-E600A848891D}"/>
              </a:ext>
            </a:extLst>
          </p:cNvPr>
          <p:cNvSpPr/>
          <p:nvPr/>
        </p:nvSpPr>
        <p:spPr>
          <a:xfrm>
            <a:off x="5036256" y="6155574"/>
            <a:ext cx="165801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Москва, 202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6FDF7ED-BC23-A7F0-83A6-A25FD0709FFA}"/>
              </a:ext>
            </a:extLst>
          </p:cNvPr>
          <p:cNvSpPr txBox="1">
            <a:spLocks/>
          </p:cNvSpPr>
          <p:nvPr/>
        </p:nvSpPr>
        <p:spPr>
          <a:xfrm>
            <a:off x="471734" y="347724"/>
            <a:ext cx="11248531" cy="45631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моделирование пространственного разворота космического аппарата</a:t>
            </a:r>
            <a:r>
              <a:rPr lang="en-US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(1)</a:t>
            </a:r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F702761-27DB-424F-7EEB-D3D66702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10</a:t>
            </a:fld>
            <a:endParaRPr lang="ru-RU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ED96D-3677-3098-5A6F-B19D93ADDAD8}"/>
              </a:ext>
            </a:extLst>
          </p:cNvPr>
          <p:cNvSpPr txBox="1"/>
          <p:nvPr/>
        </p:nvSpPr>
        <p:spPr>
          <a:xfrm>
            <a:off x="1258494" y="5730667"/>
            <a:ext cx="40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График кватерниона ориентации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A82F8-3E3A-F800-DF47-130F44A6C750}"/>
              </a:ext>
            </a:extLst>
          </p:cNvPr>
          <p:cNvSpPr txBox="1"/>
          <p:nvPr/>
        </p:nvSpPr>
        <p:spPr>
          <a:xfrm>
            <a:off x="7743453" y="5751557"/>
            <a:ext cx="325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График угловых скоростей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48E26D-34C1-1DD5-5286-FFA150EE0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" y="905853"/>
            <a:ext cx="5827270" cy="4722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2389DE-F7CA-B61B-9B52-A4BB051EB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78" y="905854"/>
            <a:ext cx="5896276" cy="4722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06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E27E4D-B8BB-4406-B86A-3399EBE0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11</a:t>
            </a:fld>
            <a:endParaRPr lang="ru-RU" sz="1800" noProof="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82F708D-C6D6-4A3A-A4E1-55A182C993AF}"/>
              </a:ext>
            </a:extLst>
          </p:cNvPr>
          <p:cNvSpPr txBox="1">
            <a:spLocks/>
          </p:cNvSpPr>
          <p:nvPr/>
        </p:nvSpPr>
        <p:spPr>
          <a:xfrm>
            <a:off x="471734" y="344956"/>
            <a:ext cx="11248531" cy="35145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моделирование пространственного разворота космического аппарата</a:t>
            </a:r>
            <a:r>
              <a:rPr lang="en-US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(</a:t>
            </a:r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)</a:t>
            </a:r>
            <a:endParaRPr lang="ru-RU" sz="2400" b="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08D38-0A01-4E95-91E3-0F6BE426B63E}"/>
              </a:ext>
            </a:extLst>
          </p:cNvPr>
          <p:cNvSpPr txBox="1"/>
          <p:nvPr/>
        </p:nvSpPr>
        <p:spPr>
          <a:xfrm>
            <a:off x="1581254" y="4941116"/>
            <a:ext cx="330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solidFill>
                  <a:schemeClr val="tx2"/>
                </a:solidFill>
              </a:rPr>
              <a:t>График углов ориентации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EF224-EB5F-426B-9246-7EB433796F69}"/>
              </a:ext>
            </a:extLst>
          </p:cNvPr>
          <p:cNvSpPr txBox="1"/>
          <p:nvPr/>
        </p:nvSpPr>
        <p:spPr>
          <a:xfrm>
            <a:off x="309563" y="5233020"/>
            <a:ext cx="115728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Вывод: </a:t>
            </a: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</a:t>
            </a:r>
            <a:r>
              <a:rPr lang="ru-RU" sz="20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ереориентация аппарата выполнена </a:t>
            </a:r>
            <a:r>
              <a:rPr lang="ru-RU" sz="2000" i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успешно</a:t>
            </a:r>
            <a:r>
              <a:rPr lang="ru-RU" sz="2000" i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ru-RU" sz="20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</a:t>
            </a:r>
            <a:r>
              <a:rPr lang="ru-RU" sz="20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шибка по положению составляет 1 угловую минуту, </a:t>
            </a: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</a:t>
            </a:r>
            <a:r>
              <a:rPr lang="ru-RU" sz="20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ремя маневра занимает 15 секунд, что </a:t>
            </a:r>
            <a:r>
              <a:rPr lang="ru-RU" sz="20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удовлетворяет</a:t>
            </a:r>
            <a:r>
              <a:rPr lang="ru-RU" sz="20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требованиям малых космических аппаратов. </a:t>
            </a:r>
            <a:endParaRPr lang="ru-RU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B93A2-A981-40BD-B0FE-34FA05AD404E}"/>
                  </a:ext>
                </a:extLst>
              </p:cNvPr>
              <p:cNvSpPr txBox="1"/>
              <p:nvPr/>
            </p:nvSpPr>
            <p:spPr>
              <a:xfrm>
                <a:off x="6316563" y="3746750"/>
                <a:ext cx="5080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tx2"/>
                    </a:solidFill>
                  </a:rPr>
                  <a:t>Ошибка по положению: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ru-R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угл. мин.</m:t>
                    </m:r>
                  </m:oMath>
                </a14:m>
                <a:endParaRPr lang="ru-RU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B93A2-A981-40BD-B0FE-34FA05AD4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563" y="3746750"/>
                <a:ext cx="5080130" cy="369332"/>
              </a:xfrm>
              <a:prstGeom prst="rect">
                <a:avLst/>
              </a:prstGeom>
              <a:blipFill>
                <a:blip r:embed="rId3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A52052-B14E-47A8-BC44-B0102CA285FE}"/>
                  </a:ext>
                </a:extLst>
              </p:cNvPr>
              <p:cNvSpPr txBox="1"/>
              <p:nvPr/>
            </p:nvSpPr>
            <p:spPr>
              <a:xfrm>
                <a:off x="6378156" y="4108405"/>
                <a:ext cx="5660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tx2"/>
                    </a:solidFill>
                  </a:rPr>
                  <a:t>Ошибка по угловой скорости :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ru-R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рад/с</m:t>
                    </m:r>
                  </m:oMath>
                </a14:m>
                <a:endParaRPr lang="ru-RU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A52052-B14E-47A8-BC44-B0102CA2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156" y="4108405"/>
                <a:ext cx="5660522" cy="369332"/>
              </a:xfrm>
              <a:prstGeom prst="rect">
                <a:avLst/>
              </a:prstGeom>
              <a:blipFill>
                <a:blip r:embed="rId4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A41D67-E9BD-441F-8777-3FDB71174783}"/>
                  </a:ext>
                </a:extLst>
              </p:cNvPr>
              <p:cNvSpPr txBox="1"/>
              <p:nvPr/>
            </p:nvSpPr>
            <p:spPr>
              <a:xfrm>
                <a:off x="5806735" y="1222019"/>
                <a:ext cx="3171208" cy="3093154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:r>
                  <a:rPr lang="ru-RU" sz="18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ru-RU" sz="18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Начальное состояние:</a:t>
                </a:r>
                <a:endParaRPr lang="ru-RU" sz="2000" b="1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b="0" i="1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b="0" i="1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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b="0" i="1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i="1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0" i="1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600" b="0" i="1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н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br>
                  <a:rPr lang="ru-RU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A41D67-E9BD-441F-8777-3FDB7117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735" y="1222019"/>
                <a:ext cx="3171208" cy="3093154"/>
              </a:xfrm>
              <a:prstGeom prst="rect">
                <a:avLst/>
              </a:prstGeom>
              <a:blipFill>
                <a:blip r:embed="rId5"/>
                <a:stretch>
                  <a:fillRect t="-984" r="-1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90511A-FBA6-474B-9AD9-47CADD2764D2}"/>
                  </a:ext>
                </a:extLst>
              </p:cNvPr>
              <p:cNvSpPr txBox="1"/>
              <p:nvPr/>
            </p:nvSpPr>
            <p:spPr>
              <a:xfrm>
                <a:off x="8573083" y="1222019"/>
                <a:ext cx="3371939" cy="2019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:r>
                  <a:rPr lang="ru-RU" sz="18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Конечное состояние:</a:t>
                </a:r>
                <a:endParaRPr lang="ru-RU" sz="2000" b="1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к</m:t>
                        </m:r>
                      </m:sub>
                    </m:sSub>
                    <m:r>
                      <a:rPr lang="ru-RU" sz="1600" b="0" i="1" smtClean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 b="0" i="1" smtClean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к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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к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1600" b="0" i="1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к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90511A-FBA6-474B-9AD9-47CADD276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83" y="1222019"/>
                <a:ext cx="3371939" cy="2019142"/>
              </a:xfrm>
              <a:prstGeom prst="rect">
                <a:avLst/>
              </a:prstGeom>
              <a:blipFill>
                <a:blip r:embed="rId6"/>
                <a:stretch>
                  <a:fillRect t="-1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43D97E67-A1D7-4439-BD9C-49AD405FDDE8}"/>
              </a:ext>
            </a:extLst>
          </p:cNvPr>
          <p:cNvSpPr/>
          <p:nvPr/>
        </p:nvSpPr>
        <p:spPr>
          <a:xfrm>
            <a:off x="8573083" y="2072823"/>
            <a:ext cx="1084694" cy="210746"/>
          </a:xfrm>
          <a:prstGeom prst="rightArrow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D0CBB-96D5-4E69-B34E-8818D54C931C}"/>
              </a:ext>
            </a:extLst>
          </p:cNvPr>
          <p:cNvSpPr txBox="1"/>
          <p:nvPr/>
        </p:nvSpPr>
        <p:spPr>
          <a:xfrm>
            <a:off x="7555361" y="3429000"/>
            <a:ext cx="330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Результат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C1071-8999-4714-A2C5-02CF6FD0AFA9}"/>
                  </a:ext>
                </a:extLst>
              </p:cNvPr>
              <p:cNvSpPr txBox="1"/>
              <p:nvPr/>
            </p:nvSpPr>
            <p:spPr>
              <a:xfrm>
                <a:off x="5876508" y="4465050"/>
                <a:ext cx="57373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tx2"/>
                    </a:solidFill>
                  </a:rPr>
                  <a:t>Время переходного процесса: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ru-RU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с</m:t>
                    </m:r>
                  </m:oMath>
                </a14:m>
                <a:endParaRPr lang="ru-RU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C1071-8999-4714-A2C5-02CF6FD0A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508" y="4465050"/>
                <a:ext cx="5737355" cy="369332"/>
              </a:xfrm>
              <a:prstGeom prst="rect">
                <a:avLst/>
              </a:prstGeom>
              <a:blipFill>
                <a:blip r:embed="rId7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D2AE16-2566-1F3F-8E1B-A883683AEB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5" y="693793"/>
            <a:ext cx="5279393" cy="4296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3EF4A27-3F77-2333-A809-82D172581614}"/>
              </a:ext>
            </a:extLst>
          </p:cNvPr>
          <p:cNvSpPr/>
          <p:nvPr/>
        </p:nvSpPr>
        <p:spPr>
          <a:xfrm>
            <a:off x="6706540" y="3403665"/>
            <a:ext cx="4863595" cy="1586836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2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0A45FC-E285-42F9-B8E7-F9472844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1144" y="6521914"/>
            <a:ext cx="698241" cy="238902"/>
          </a:xfrm>
        </p:spPr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12</a:t>
            </a:fld>
            <a:endParaRPr lang="ru-RU" sz="1200" noProof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239C574-21BF-487A-A570-3CA479659487}"/>
              </a:ext>
            </a:extLst>
          </p:cNvPr>
          <p:cNvSpPr txBox="1">
            <a:spLocks/>
          </p:cNvSpPr>
          <p:nvPr/>
        </p:nvSpPr>
        <p:spPr>
          <a:xfrm>
            <a:off x="471733" y="238424"/>
            <a:ext cx="11248531" cy="463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Режим трехосной ориентации аппарата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5DC059-A7F3-4369-B2AD-6D4FBA39DC13}"/>
                  </a:ext>
                </a:extLst>
              </p:cNvPr>
              <p:cNvSpPr txBox="1"/>
              <p:nvPr/>
            </p:nvSpPr>
            <p:spPr>
              <a:xfrm>
                <a:off x="1342578" y="5189691"/>
                <a:ext cx="3701112" cy="372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8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1800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0, 0, </m:t>
                          </m:r>
                          <m:r>
                            <a:rPr lang="ru-RU" sz="180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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5DC059-A7F3-4369-B2AD-6D4FBA39D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78" y="5189691"/>
                <a:ext cx="3701112" cy="372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7FEEF01-91EC-4E16-ADDA-08FF883B53D2}"/>
              </a:ext>
            </a:extLst>
          </p:cNvPr>
          <p:cNvSpPr txBox="1"/>
          <p:nvPr/>
        </p:nvSpPr>
        <p:spPr>
          <a:xfrm>
            <a:off x="5988443" y="4973503"/>
            <a:ext cx="619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solidFill>
                  <a:schemeClr val="tx2"/>
                </a:solidFill>
              </a:rPr>
              <a:t>График кватерниона ориентации ССК относительно ИСК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A22733-12E6-4989-84EE-87D93C94A1CC}"/>
                  </a:ext>
                </a:extLst>
              </p:cNvPr>
              <p:cNvSpPr txBox="1"/>
              <p:nvPr/>
            </p:nvSpPr>
            <p:spPr>
              <a:xfrm>
                <a:off x="-493954" y="1721887"/>
                <a:ext cx="7089000" cy="2521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60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acc>
                            <m:accPr>
                              <m:chr m:val="̇"/>
                              <m:ctrlPr>
                                <a:rPr lang="ru-RU" sz="1600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Λ</m:t>
                              </m:r>
                            </m:e>
                          </m:acc>
                          <m:r>
                            <a:rPr lang="ru-RU" sz="16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Λ</m:t>
                          </m:r>
                          <m:r>
                            <a:rPr lang="ru-RU" sz="160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∙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6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Λ</m:t>
                          </m:r>
                        </m:e>
                      </m:eqArr>
                    </m:oMath>
                  </m:oMathPara>
                </a14:m>
                <a:endParaRPr lang="ru-RU" dirty="0">
                  <a:solidFill>
                    <a:schemeClr val="tx2">
                      <a:lumMod val="95000"/>
                      <a:lumOff val="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6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ru-RU" sz="1600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+(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+(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=+</m:t>
                                  </m:r>
                                  <m:f>
                                    <m:f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=+</m:t>
                                  </m:r>
                                  <m:f>
                                    <m:f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=+</m:t>
                                  </m:r>
                                  <m:f>
                                    <m:f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2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chemeClr val="tx2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eqArr>
                            </m:e>
                          </m:d>
                          <m:r>
                            <a:rPr lang="ru-RU" sz="1600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ru-RU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A22733-12E6-4989-84EE-87D93C94A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3954" y="1721887"/>
                <a:ext cx="7089000" cy="25219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B9A3614-E8AF-4AA1-A683-5D6521CCC9A3}"/>
              </a:ext>
            </a:extLst>
          </p:cNvPr>
          <p:cNvSpPr txBox="1"/>
          <p:nvPr/>
        </p:nvSpPr>
        <p:spPr>
          <a:xfrm>
            <a:off x="1455265" y="4759014"/>
            <a:ext cx="4640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Орбитальная угловая скорость</a:t>
            </a:r>
            <a:endParaRPr lang="ru-RU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B89F0E-8C7D-46AC-AA38-F15211BFBC34}"/>
              </a:ext>
            </a:extLst>
          </p:cNvPr>
          <p:cNvSpPr txBox="1"/>
          <p:nvPr/>
        </p:nvSpPr>
        <p:spPr>
          <a:xfrm>
            <a:off x="151241" y="5868637"/>
            <a:ext cx="11569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Вывод: 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наблюдается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переход в орбитальную систему координат. Ненулевое значение одной из </a:t>
            </a:r>
            <a:r>
              <a:rPr lang="ru-RU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проекций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вектора угловой скорости обусловлено наличием </a:t>
            </a:r>
            <a:r>
              <a:rPr lang="ru-RU" sz="1800" i="1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орбитальной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i="1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скорости</a:t>
            </a:r>
            <a:endParaRPr lang="ru-RU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23B89C-5B69-4A30-A1C9-E0ADD2F02E21}"/>
              </a:ext>
            </a:extLst>
          </p:cNvPr>
          <p:cNvSpPr txBox="1"/>
          <p:nvPr/>
        </p:nvSpPr>
        <p:spPr>
          <a:xfrm>
            <a:off x="290268" y="929523"/>
            <a:ext cx="5805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Кинематические соотношения в</a:t>
            </a:r>
            <a:r>
              <a:rPr 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орбитальной системе координат</a:t>
            </a:r>
            <a:endParaRPr lang="ru-RU" sz="24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3AE6C68-0690-887B-1434-AF1A5CD7F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63" y="974373"/>
            <a:ext cx="5805731" cy="3908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9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FC3EBC-127E-4B85-BB2A-863F0FFC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2253" y="6451820"/>
            <a:ext cx="698241" cy="238902"/>
          </a:xfrm>
        </p:spPr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13</a:t>
            </a:fld>
            <a:endParaRPr lang="ru-RU" sz="1800" noProof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CABA0A8-E4B6-47D3-8463-A3AA35DBAA94}"/>
              </a:ext>
            </a:extLst>
          </p:cNvPr>
          <p:cNvSpPr txBox="1">
            <a:spLocks/>
          </p:cNvSpPr>
          <p:nvPr/>
        </p:nvSpPr>
        <p:spPr>
          <a:xfrm>
            <a:off x="557973" y="163715"/>
            <a:ext cx="11063041" cy="5804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Результаты моделирования трехосной ориентации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C2B3A-A546-426F-BA55-6B263C90F17A}"/>
              </a:ext>
            </a:extLst>
          </p:cNvPr>
          <p:cNvSpPr txBox="1"/>
          <p:nvPr/>
        </p:nvSpPr>
        <p:spPr>
          <a:xfrm>
            <a:off x="1463355" y="6366098"/>
            <a:ext cx="41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График кватерниона ориентации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DE4A52-BE36-49D6-8F82-67528EF050D6}"/>
                  </a:ext>
                </a:extLst>
              </p:cNvPr>
              <p:cNvSpPr txBox="1"/>
              <p:nvPr/>
            </p:nvSpPr>
            <p:spPr>
              <a:xfrm>
                <a:off x="747309" y="711819"/>
                <a:ext cx="4447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Время начала маневра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600" b="0" i="1" smtClean="0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b="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600" b="1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сек</m:t>
                    </m:r>
                  </m:oMath>
                </a14:m>
                <a:endParaRPr lang="ru-RU" sz="1600" b="1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DE4A52-BE36-49D6-8F82-67528EF0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09" y="711819"/>
                <a:ext cx="4447257" cy="338554"/>
              </a:xfrm>
              <a:prstGeom prst="rect">
                <a:avLst/>
              </a:prstGeom>
              <a:blipFill>
                <a:blip r:embed="rId2"/>
                <a:stretch>
                  <a:fillRect l="-823" t="-7273" b="-21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BC69AB-4080-4991-9DE8-B1D0F55116BD}"/>
                  </a:ext>
                </a:extLst>
              </p:cNvPr>
              <p:cNvSpPr txBox="1"/>
              <p:nvPr/>
            </p:nvSpPr>
            <p:spPr>
              <a:xfrm>
                <a:off x="801491" y="990668"/>
                <a:ext cx="4447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Время конца маневра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600" b="0" i="1" smtClean="0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b="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70</m:t>
                    </m:r>
                    <m:r>
                      <a:rPr lang="en-US" sz="1600" b="1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сек</m:t>
                    </m:r>
                  </m:oMath>
                </a14:m>
                <a:endParaRPr lang="ru-RU" sz="1600" b="1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BC69AB-4080-4991-9DE8-B1D0F5511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91" y="990668"/>
                <a:ext cx="4447257" cy="338554"/>
              </a:xfrm>
              <a:prstGeom prst="rect">
                <a:avLst/>
              </a:prstGeom>
              <a:blipFill>
                <a:blip r:embed="rId3"/>
                <a:stretch>
                  <a:fillRect l="-685" t="-7273" b="-21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6E11513-1E9F-4A72-89E6-BD32C9204B59}"/>
              </a:ext>
            </a:extLst>
          </p:cNvPr>
          <p:cNvSpPr txBox="1"/>
          <p:nvPr/>
        </p:nvSpPr>
        <p:spPr>
          <a:xfrm>
            <a:off x="7744342" y="6366098"/>
            <a:ext cx="325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График угловых скоростей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E9E3FE-EDF5-4002-AE06-54FF9AFD9200}"/>
                  </a:ext>
                </a:extLst>
              </p:cNvPr>
              <p:cNvSpPr txBox="1"/>
              <p:nvPr/>
            </p:nvSpPr>
            <p:spPr>
              <a:xfrm>
                <a:off x="6163112" y="593915"/>
                <a:ext cx="50801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chemeClr val="tx2"/>
                    </a:solidFill>
                  </a:rPr>
                  <a:t>Ошибка по положению: </a:t>
                </a:r>
                <a14:m>
                  <m:oMath xmlns:m="http://schemas.openxmlformats.org/officeDocument/2006/math">
                    <m:r>
                      <a:rPr lang="ru-RU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ru-RU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угл. мин.</m:t>
                    </m:r>
                  </m:oMath>
                </a14:m>
                <a:endParaRPr lang="ru-RU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E9E3FE-EDF5-4002-AE06-54FF9AFD9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112" y="593915"/>
                <a:ext cx="5080130" cy="338554"/>
              </a:xfrm>
              <a:prstGeom prst="rect">
                <a:avLst/>
              </a:prstGeom>
              <a:blipFill>
                <a:blip r:embed="rId4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E482B9-FBB0-40C7-A2EE-3AB150776522}"/>
                  </a:ext>
                </a:extLst>
              </p:cNvPr>
              <p:cNvSpPr txBox="1"/>
              <p:nvPr/>
            </p:nvSpPr>
            <p:spPr>
              <a:xfrm>
                <a:off x="6163112" y="874135"/>
                <a:ext cx="5660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chemeClr val="tx2"/>
                    </a:solidFill>
                  </a:rPr>
                  <a:t>Ошибка по угловой скорости : </a:t>
                </a:r>
                <a14:m>
                  <m:oMath xmlns:m="http://schemas.openxmlformats.org/officeDocument/2006/math">
                    <m:r>
                      <a:rPr lang="ru-RU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ru-RU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рад/с</m:t>
                    </m:r>
                  </m:oMath>
                </a14:m>
                <a:endParaRPr lang="ru-RU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E482B9-FBB0-40C7-A2EE-3AB150776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112" y="874135"/>
                <a:ext cx="5660522" cy="338554"/>
              </a:xfrm>
              <a:prstGeom prst="rect">
                <a:avLst/>
              </a:prstGeom>
              <a:blipFill>
                <a:blip r:embed="rId5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969910-9B0D-4829-A63B-47968672A9F7}"/>
                  </a:ext>
                </a:extLst>
              </p:cNvPr>
              <p:cNvSpPr txBox="1"/>
              <p:nvPr/>
            </p:nvSpPr>
            <p:spPr>
              <a:xfrm>
                <a:off x="5733021" y="1163660"/>
                <a:ext cx="5737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dirty="0">
                    <a:solidFill>
                      <a:schemeClr val="tx2"/>
                    </a:solidFill>
                  </a:rPr>
                  <a:t>Время переходного процесса: </a:t>
                </a:r>
                <a14:m>
                  <m:oMath xmlns:m="http://schemas.openxmlformats.org/officeDocument/2006/math">
                    <m:r>
                      <a:rPr lang="ru-RU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ru-RU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ru-RU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с</m:t>
                    </m:r>
                  </m:oMath>
                </a14:m>
                <a:endParaRPr lang="ru-RU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969910-9B0D-4829-A63B-47968672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021" y="1163660"/>
                <a:ext cx="5737355" cy="338554"/>
              </a:xfrm>
              <a:prstGeom prst="rect">
                <a:avLst/>
              </a:prstGeom>
              <a:blipFill>
                <a:blip r:embed="rId6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C07CF3-CBF6-024B-9D64-99F64D859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94" y="1639180"/>
            <a:ext cx="5930944" cy="4726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1EC972-E946-AF46-4555-CC3471F56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6" y="1639180"/>
            <a:ext cx="5785513" cy="4726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7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60CC1B-FCF5-4CDC-B42F-F2275417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2253" y="6452086"/>
            <a:ext cx="698241" cy="238902"/>
          </a:xfrm>
        </p:spPr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14</a:t>
            </a:fld>
            <a:endParaRPr lang="ru-RU" sz="1800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11C31-0986-43F0-A1A0-477BD6BA263E}"/>
              </a:ext>
            </a:extLst>
          </p:cNvPr>
          <p:cNvSpPr txBox="1"/>
          <p:nvPr/>
        </p:nvSpPr>
        <p:spPr>
          <a:xfrm>
            <a:off x="1190627" y="5386148"/>
            <a:ext cx="41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tx2"/>
                </a:solidFill>
              </a:rPr>
              <a:t>График кватерниона ориентации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697A0-D830-4F14-88A8-2044B24006F2}"/>
              </a:ext>
            </a:extLst>
          </p:cNvPr>
          <p:cNvSpPr txBox="1"/>
          <p:nvPr/>
        </p:nvSpPr>
        <p:spPr>
          <a:xfrm>
            <a:off x="7744342" y="5357292"/>
            <a:ext cx="325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tx2"/>
                </a:solidFill>
              </a:rPr>
              <a:t>График угловых скоростей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48A283B-F44B-4B70-B1F1-988A798B93CB}"/>
              </a:ext>
            </a:extLst>
          </p:cNvPr>
          <p:cNvSpPr txBox="1">
            <a:spLocks/>
          </p:cNvSpPr>
          <p:nvPr/>
        </p:nvSpPr>
        <p:spPr>
          <a:xfrm>
            <a:off x="471734" y="159893"/>
            <a:ext cx="11063041" cy="5804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Результаты моделирования трехосной ориентации 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8F726-F680-4F49-8E12-C0E491B9A2B4}"/>
              </a:ext>
            </a:extLst>
          </p:cNvPr>
          <p:cNvSpPr txBox="1"/>
          <p:nvPr/>
        </p:nvSpPr>
        <p:spPr>
          <a:xfrm>
            <a:off x="3487025" y="500628"/>
            <a:ext cx="809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chemeClr val="tx2">
                    <a:lumMod val="95000"/>
                    <a:lumOff val="5000"/>
                  </a:schemeClr>
                </a:solidFill>
              </a:rPr>
              <a:t>В условиях возмущающего момента и шума ДУС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5B6E3-1779-D800-D52D-2C07F7EB1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05" y="930550"/>
            <a:ext cx="5660522" cy="4415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1B9D0F-D226-526B-8F88-11282600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3" y="922287"/>
            <a:ext cx="5558623" cy="443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D1C01-C306-DD5C-FDD1-DED3C2AFB622}"/>
              </a:ext>
            </a:extLst>
          </p:cNvPr>
          <p:cNvSpPr txBox="1"/>
          <p:nvPr/>
        </p:nvSpPr>
        <p:spPr>
          <a:xfrm>
            <a:off x="169767" y="5787747"/>
            <a:ext cx="11468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tx2"/>
                </a:solidFill>
              </a:rPr>
              <a:t>Вывод: </a:t>
            </a:r>
            <a:r>
              <a:rPr lang="ru-RU" dirty="0">
                <a:solidFill>
                  <a:schemeClr val="tx2"/>
                </a:solidFill>
              </a:rPr>
              <a:t>Точность ориентации по сравнению с идеализированным случаем отличается незначительно. Ошибка по положению составляет 2 </a:t>
            </a:r>
            <a:r>
              <a:rPr lang="ru-RU" dirty="0" err="1">
                <a:solidFill>
                  <a:schemeClr val="tx2"/>
                </a:solidFill>
              </a:rPr>
              <a:t>угл</a:t>
            </a:r>
            <a:r>
              <a:rPr lang="ru-RU" dirty="0">
                <a:solidFill>
                  <a:schemeClr val="tx2"/>
                </a:solidFill>
              </a:rPr>
              <a:t>. мин. Работоспособность в условиях, близких к реальным является важным свойством представленной системы ориентации и стабилизации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9134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4037BB-080B-67D7-D3C8-CEA7B33A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358" y="6409072"/>
            <a:ext cx="698241" cy="238902"/>
          </a:xfrm>
        </p:spPr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15</a:t>
            </a:fld>
            <a:endParaRPr lang="ru-RU" sz="1400" noProof="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364193-FF17-2285-220A-1AB71E0DA9C7}"/>
              </a:ext>
            </a:extLst>
          </p:cNvPr>
          <p:cNvSpPr txBox="1">
            <a:spLocks/>
          </p:cNvSpPr>
          <p:nvPr/>
        </p:nvSpPr>
        <p:spPr>
          <a:xfrm>
            <a:off x="821345" y="1168752"/>
            <a:ext cx="7408256" cy="3915873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</a:rPr>
              <a:t>Гравитационные моменты</a:t>
            </a:r>
            <a:endParaRPr lang="ru-RU" sz="2400" dirty="0">
              <a:solidFill>
                <a:schemeClr val="tx2"/>
              </a:solidFill>
            </a:endParaRPr>
          </a:p>
          <a:p>
            <a:pPr marL="45720" indent="0">
              <a:buNone/>
            </a:pPr>
            <a:endParaRPr lang="ru-RU" sz="1800" dirty="0">
              <a:solidFill>
                <a:schemeClr val="tx2"/>
              </a:solidFill>
            </a:endParaRPr>
          </a:p>
          <a:p>
            <a:endParaRPr lang="ru-RU" sz="1800" dirty="0">
              <a:solidFill>
                <a:schemeClr val="tx2"/>
              </a:solidFill>
            </a:endParaRPr>
          </a:p>
          <a:p>
            <a:pPr marL="45720" indent="0">
              <a:buNone/>
            </a:pPr>
            <a:endParaRPr lang="ru-RU" sz="1800" dirty="0">
              <a:solidFill>
                <a:schemeClr val="tx2"/>
              </a:solidFill>
            </a:endParaRPr>
          </a:p>
          <a:p>
            <a:pPr marL="45720" indent="0">
              <a:buNone/>
            </a:pPr>
            <a:endParaRPr lang="ru-RU" sz="1800" dirty="0">
              <a:solidFill>
                <a:schemeClr val="tx2"/>
              </a:solidFill>
            </a:endParaRPr>
          </a:p>
          <a:p>
            <a:r>
              <a:rPr lang="ru-RU" dirty="0">
                <a:solidFill>
                  <a:schemeClr val="tx2"/>
                </a:solidFill>
              </a:rPr>
              <a:t>Динамические уравнения Эйлера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в проекциях на оси ССК с учетом гравитационных моментов</a:t>
            </a:r>
            <a:endParaRPr lang="ru-RU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A2A2C-3615-87A5-9025-7D44997CCCF8}"/>
              </a:ext>
            </a:extLst>
          </p:cNvPr>
          <p:cNvSpPr txBox="1"/>
          <p:nvPr/>
        </p:nvSpPr>
        <p:spPr>
          <a:xfrm>
            <a:off x="8365888" y="4795430"/>
            <a:ext cx="3403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Система гравитационной стабилизации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9668FF-3912-C949-21C3-6F8C665F8C3D}"/>
                  </a:ext>
                </a:extLst>
              </p:cNvPr>
              <p:cNvSpPr txBox="1"/>
              <p:nvPr/>
            </p:nvSpPr>
            <p:spPr>
              <a:xfrm>
                <a:off x="653487" y="4268599"/>
                <a:ext cx="6345252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̈"/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+4</m:t>
                                    </m:r>
                                    <m:sSup>
                                      <m:sSup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d>
                                      <m:d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acc>
                                      <m:accPr>
                                        <m:chr m:val="̇"/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</m:acc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̈"/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</m:acc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d>
                                      <m:d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acc>
                                      <m:accPr>
                                        <m:chr m:val="̇"/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̈"/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𝜗</m:t>
                                        </m:r>
                                      </m:e>
                                    </m:acc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Sup>
                                      <m:sSup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ru-RU" i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𝜗</m:t>
                                    </m:r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9668FF-3912-C949-21C3-6F8C665F8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87" y="4268599"/>
                <a:ext cx="6345252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30DC2CD-17D2-4B22-9E40-914FF730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36"/>
            <a:ext cx="9601200" cy="524854"/>
          </a:xfrm>
        </p:spPr>
        <p:txBody>
          <a:bodyPr>
            <a:normAutofit/>
          </a:bodyPr>
          <a:lstStyle/>
          <a:p>
            <a:pPr algn="ctr"/>
            <a:r>
              <a:rPr lang="ru-RU" sz="2400" b="0" dirty="0">
                <a:solidFill>
                  <a:schemeClr val="tx2"/>
                </a:solidFill>
              </a:rPr>
              <a:t>Гравитационная стабилизация космического аппарата (1)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F619A4-C390-4408-B6DF-6D8A0533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477" y="999217"/>
            <a:ext cx="2260648" cy="3604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B80A3-9ACB-45C9-A5A8-5952FD0C76D2}"/>
                  </a:ext>
                </a:extLst>
              </p:cNvPr>
              <p:cNvSpPr txBox="1"/>
              <p:nvPr/>
            </p:nvSpPr>
            <p:spPr>
              <a:xfrm>
                <a:off x="-276225" y="1693606"/>
                <a:ext cx="6096000" cy="1150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Г</m:t>
                                    </m:r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ru-RU" i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Г</m:t>
                                    </m:r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ru-RU" i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Г</m:t>
                                    </m:r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ru-RU" i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BB80A3-9ACB-45C9-A5A8-5952FD0C7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6225" y="1693606"/>
                <a:ext cx="6096000" cy="1150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81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4037BB-080B-67D7-D3C8-CEA7B33A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16</a:t>
            </a:fld>
            <a:endParaRPr lang="ru-RU" sz="1800" noProof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3B94A178-C6E0-4BB4-B4D9-363A8924EE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207" y="96323"/>
            <a:ext cx="9601200" cy="523875"/>
          </a:xfrm>
        </p:spPr>
        <p:txBody>
          <a:bodyPr>
            <a:normAutofit/>
          </a:bodyPr>
          <a:lstStyle/>
          <a:p>
            <a:pPr algn="ctr"/>
            <a:r>
              <a:rPr lang="ru-RU" sz="2400" b="0" dirty="0">
                <a:solidFill>
                  <a:schemeClr val="tx2"/>
                </a:solidFill>
              </a:rPr>
              <a:t>Гравитационная стабилизация космического аппарата (2)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364193-FF17-2285-220A-1AB71E0DA9C7}"/>
              </a:ext>
            </a:extLst>
          </p:cNvPr>
          <p:cNvSpPr txBox="1">
            <a:spLocks/>
          </p:cNvSpPr>
          <p:nvPr/>
        </p:nvSpPr>
        <p:spPr>
          <a:xfrm>
            <a:off x="838199" y="1673458"/>
            <a:ext cx="10058400" cy="3915873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>
              <a:latin typeface="Times New Roman" panose="02020603050405020304" pitchFamily="18" charset="0"/>
            </a:endParaRPr>
          </a:p>
          <a:p>
            <a:endParaRPr lang="ru-RU" sz="1800">
              <a:latin typeface="Times New Roman" panose="02020603050405020304" pitchFamily="18" charset="0"/>
            </a:endParaRPr>
          </a:p>
          <a:p>
            <a:endParaRPr lang="ru-RU" sz="1800" dirty="0"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6619D-E3AF-195D-02C8-779DE4C268F5}"/>
              </a:ext>
            </a:extLst>
          </p:cNvPr>
          <p:cNvSpPr txBox="1"/>
          <p:nvPr/>
        </p:nvSpPr>
        <p:spPr>
          <a:xfrm>
            <a:off x="662030" y="5199031"/>
            <a:ext cx="49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Переходные процессы для углу и угл.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скорости</a:t>
            </a:r>
            <a:endParaRPr lang="ru-RU" i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D58C2-2E8B-C926-8A83-1CD6BE5402E3}"/>
              </a:ext>
            </a:extLst>
          </p:cNvPr>
          <p:cNvSpPr txBox="1"/>
          <p:nvPr/>
        </p:nvSpPr>
        <p:spPr>
          <a:xfrm>
            <a:off x="719890" y="620198"/>
            <a:ext cx="4301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Система гравитационной стабилизации без демпфера</a:t>
            </a:r>
            <a:endParaRPr lang="ru-RU" b="1" dirty="0"/>
          </a:p>
        </p:txBody>
      </p:sp>
      <p:pic>
        <p:nvPicPr>
          <p:cNvPr id="17" name="Объект 3">
            <a:extLst>
              <a:ext uri="{FF2B5EF4-FFF2-40B4-BE49-F238E27FC236}">
                <a16:creationId xmlns:a16="http://schemas.microsoft.com/office/drawing/2014/main" id="{8E2AFDFD-F67A-9F96-8833-4A552782A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3681" r="5326"/>
          <a:stretch/>
        </p:blipFill>
        <p:spPr>
          <a:xfrm>
            <a:off x="838199" y="1338411"/>
            <a:ext cx="4589478" cy="3778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CE398-865B-40C9-79C8-2351A5BF5E3D}"/>
              </a:ext>
            </a:extLst>
          </p:cNvPr>
          <p:cNvSpPr txBox="1"/>
          <p:nvPr/>
        </p:nvSpPr>
        <p:spPr>
          <a:xfrm>
            <a:off x="229756" y="5526993"/>
            <a:ext cx="11544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Вывод: </a:t>
            </a:r>
            <a:r>
              <a:rPr lang="ru-RU" sz="20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систем</a:t>
            </a: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 гравитационной стабилизации </a:t>
            </a:r>
            <a:r>
              <a:rPr lang="ru-RU" sz="2000" i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выполняет</a:t>
            </a: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свою задачу и с течением времени </a:t>
            </a:r>
            <a:r>
              <a:rPr lang="ru-RU" sz="2000" i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гасит</a:t>
            </a: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колебания аппарата. Представленный способ применим в </a:t>
            </a:r>
            <a:r>
              <a:rPr lang="ru-RU" sz="2000" u="sng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режиме ожидания</a:t>
            </a:r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при котором требуется длительное время поддерживать ориентацию без расхода рабочего тела</a:t>
            </a:r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697CF-C311-B525-3A5B-90C781D804D9}"/>
              </a:ext>
            </a:extLst>
          </p:cNvPr>
          <p:cNvSpPr txBox="1"/>
          <p:nvPr/>
        </p:nvSpPr>
        <p:spPr>
          <a:xfrm>
            <a:off x="7039459" y="629714"/>
            <a:ext cx="4239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Система гравитационной стабилизации  с демпфером</a:t>
            </a:r>
            <a:endParaRPr lang="ru-RU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4945B2-D729-7944-CF7F-DFB6AEDEB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5682" r="6142"/>
          <a:stretch/>
        </p:blipFill>
        <p:spPr>
          <a:xfrm>
            <a:off x="6887678" y="1394360"/>
            <a:ext cx="4617364" cy="3722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15853E-5C24-438F-8547-D05489FA2673}"/>
              </a:ext>
            </a:extLst>
          </p:cNvPr>
          <p:cNvSpPr txBox="1"/>
          <p:nvPr/>
        </p:nvSpPr>
        <p:spPr>
          <a:xfrm>
            <a:off x="6688260" y="5179130"/>
            <a:ext cx="49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Переходные процессы для углу и угл.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скорости</a:t>
            </a:r>
            <a:endParaRPr lang="ru-RU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CDB49F-9168-4C55-B442-67F23B19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17</a:t>
            </a:fld>
            <a:endParaRPr lang="ru-RU" sz="1800" noProof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A4F8E6-B300-4C61-BF6C-D4C195C1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21742"/>
            <a:ext cx="9601200" cy="524854"/>
          </a:xfrm>
        </p:spPr>
        <p:txBody>
          <a:bodyPr>
            <a:normAutofit/>
          </a:bodyPr>
          <a:lstStyle/>
          <a:p>
            <a:pPr algn="ctr"/>
            <a:r>
              <a:rPr lang="ru-RU" sz="2400" b="0" dirty="0">
                <a:solidFill>
                  <a:schemeClr val="tx2"/>
                </a:solidFill>
              </a:rPr>
              <a:t>Технико-экономическое обоснование и охрана труда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843FA9-1413-4286-B9FB-4A12A72BBB6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6621" r="11201"/>
          <a:stretch/>
        </p:blipFill>
        <p:spPr bwMode="auto">
          <a:xfrm>
            <a:off x="300733" y="1602925"/>
            <a:ext cx="6133623" cy="3901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DFBB2-07BF-4267-B549-6FAA2B51286F}"/>
              </a:ext>
            </a:extLst>
          </p:cNvPr>
          <p:cNvSpPr txBox="1"/>
          <p:nvPr/>
        </p:nvSpPr>
        <p:spPr>
          <a:xfrm>
            <a:off x="2357619" y="1107048"/>
            <a:ext cx="223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Диаграмма </a:t>
            </a:r>
            <a:r>
              <a:rPr lang="ru-RU" dirty="0" err="1">
                <a:solidFill>
                  <a:schemeClr val="tx2"/>
                </a:solidFill>
              </a:rPr>
              <a:t>Ганта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35E64D-C853-F2E5-6B20-2918523FE0C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86" y="2186688"/>
            <a:ext cx="4919968" cy="3482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0E2AF3C0-F96E-D6E8-DC9B-050BAD016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919" y="5749939"/>
            <a:ext cx="40695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Изолинии на рабочей поверхности</a:t>
            </a:r>
            <a:endParaRPr kumimoji="0" lang="ru-RU" altLang="ru-RU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662EB2B-D8D8-B985-42A5-E0250F860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468" y="955483"/>
            <a:ext cx="29148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Параметры помещения</a:t>
            </a:r>
            <a:endParaRPr kumimoji="0" lang="ru-RU" altLang="ru-RU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Таблица 7">
            <a:extLst>
              <a:ext uri="{FF2B5EF4-FFF2-40B4-BE49-F238E27FC236}">
                <a16:creationId xmlns:a16="http://schemas.microsoft.com/office/drawing/2014/main" id="{0C9CE0F1-7485-8AD3-D15C-1753063BD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228602"/>
              </p:ext>
            </p:extLst>
          </p:nvPr>
        </p:nvGraphicFramePr>
        <p:xfrm>
          <a:off x="6739695" y="1313534"/>
          <a:ext cx="4812597" cy="70766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47278">
                  <a:extLst>
                    <a:ext uri="{9D8B030D-6E8A-4147-A177-3AD203B41FA5}">
                      <a16:colId xmlns:a16="http://schemas.microsoft.com/office/drawing/2014/main" val="41341314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8111217"/>
                    </a:ext>
                  </a:extLst>
                </a:gridCol>
                <a:gridCol w="1132609">
                  <a:extLst>
                    <a:ext uri="{9D8B030D-6E8A-4147-A177-3AD203B41FA5}">
                      <a16:colId xmlns:a16="http://schemas.microsoft.com/office/drawing/2014/main" val="1556245789"/>
                    </a:ext>
                  </a:extLst>
                </a:gridCol>
                <a:gridCol w="1018310">
                  <a:extLst>
                    <a:ext uri="{9D8B030D-6E8A-4147-A177-3AD203B41FA5}">
                      <a16:colId xmlns:a16="http://schemas.microsoft.com/office/drawing/2014/main" val="3701619792"/>
                    </a:ext>
                  </a:extLst>
                </a:gridCol>
              </a:tblGrid>
              <a:tr h="372389">
                <a:tc>
                  <a:txBody>
                    <a:bodyPr/>
                    <a:lstStyle/>
                    <a:p>
                      <a:r>
                        <a:rPr lang="ru-RU" sz="1600" b="0" dirty="0">
                          <a:solidFill>
                            <a:schemeClr val="tx2"/>
                          </a:solidFill>
                        </a:rPr>
                        <a:t>Наименование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2"/>
                          </a:solidFill>
                        </a:rPr>
                        <a:t>Длина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2"/>
                          </a:solidFill>
                        </a:rPr>
                        <a:t>Ширина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2"/>
                          </a:solidFill>
                        </a:rPr>
                        <a:t>Высота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30004"/>
                  </a:ext>
                </a:extLst>
              </a:tr>
              <a:tr h="285080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/>
                          </a:solidFill>
                        </a:rPr>
                        <a:t>Значение, 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094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9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65BEC2C-A216-C8C9-1EF7-517DB2D6B34E}"/>
              </a:ext>
            </a:extLst>
          </p:cNvPr>
          <p:cNvSpPr txBox="1">
            <a:spLocks/>
          </p:cNvSpPr>
          <p:nvPr/>
        </p:nvSpPr>
        <p:spPr>
          <a:xfrm>
            <a:off x="1066799" y="333375"/>
            <a:ext cx="10058400" cy="46516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chemeClr val="tx2"/>
                </a:solidFill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4966E-682F-8BE5-C721-3652B4586001}"/>
              </a:ext>
            </a:extLst>
          </p:cNvPr>
          <p:cNvSpPr txBox="1"/>
          <p:nvPr/>
        </p:nvSpPr>
        <p:spPr>
          <a:xfrm>
            <a:off x="601133" y="1087765"/>
            <a:ext cx="9481351" cy="290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Все поставленные задачи решены полностью:</a:t>
            </a:r>
            <a:endParaRPr lang="ru-RU" sz="240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Выполнен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обзор методов ориентации </a:t>
            </a:r>
            <a:r>
              <a:rPr lang="ru-RU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космического аппарата</a:t>
            </a:r>
            <a:endParaRPr lang="ru-RU" sz="180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математическая модель </a:t>
            </a:r>
            <a:r>
              <a:rPr lang="ru-RU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вращательного движения космического аппарата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sng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</a:t>
            </a:r>
            <a:r>
              <a:rPr lang="ru-RU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активная и пассивная система ориентации и стабилизации спутника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 startAt="4"/>
            </a:pPr>
            <a:r>
              <a:rPr lang="ru-RU" u="sng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Реализован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режим пространственных разворот аппарата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 startAt="4"/>
            </a:pPr>
            <a:r>
              <a:rPr lang="ru-RU" u="sng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Проведено</a:t>
            </a:r>
            <a:r>
              <a:rPr lang="ru-RU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моделирование режимов ориентации спутника и проанализированы полученные результаты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5BA540B-03FE-EA93-0145-37114723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18</a:t>
            </a:fld>
            <a:endParaRPr lang="ru-R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7029D-65EB-AE84-3625-75AEB6AA3225}"/>
              </a:ext>
            </a:extLst>
          </p:cNvPr>
          <p:cNvSpPr txBox="1"/>
          <p:nvPr/>
        </p:nvSpPr>
        <p:spPr>
          <a:xfrm>
            <a:off x="854475" y="4504608"/>
            <a:ext cx="10483049" cy="71508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дальнейшей работы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реализовать автоматическое управление панелями солнечных батарей и подробно исследовать задачу дистанционного </a:t>
            </a:r>
            <a:r>
              <a:rPr lang="ru-RU" sz="1800" dirty="0" err="1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зондированя</a:t>
            </a:r>
            <a:endParaRPr lang="ru-RU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175B7-1F60-B530-55D8-89A10287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89" y="1379289"/>
            <a:ext cx="9051022" cy="1863240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27B04-A2AC-36B8-AA95-194B3CA0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19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409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941EFC-42C1-B87F-C153-4D50D77F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2</a:t>
            </a:fld>
            <a:endParaRPr lang="ru-RU" sz="1800" noProof="0" dirty="0"/>
          </a:p>
        </p:txBody>
      </p:sp>
      <p:pic>
        <p:nvPicPr>
          <p:cNvPr id="1026" name="Picture 2" descr="Дистанционное зондирование Земли (ДЗЗ) | Журнал &quot;Все о Космосе&quot;">
            <a:extLst>
              <a:ext uri="{FF2B5EF4-FFF2-40B4-BE49-F238E27FC236}">
                <a16:creationId xmlns:a16="http://schemas.microsoft.com/office/drawing/2014/main" id="{0618A79E-E66E-AF6F-9C3F-1D2A2236A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327151"/>
            <a:ext cx="4218516" cy="2636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33A24-6E49-2B34-9BE5-1CAD38BAAB88}"/>
              </a:ext>
            </a:extLst>
          </p:cNvPr>
          <p:cNvSpPr txBox="1"/>
          <p:nvPr/>
        </p:nvSpPr>
        <p:spPr>
          <a:xfrm>
            <a:off x="808237" y="4695234"/>
            <a:ext cx="10575525" cy="1328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Современные задачи дистанционного зондирования накладывают жесткие требования на систему ориентации и стабилизации. Кроме того, </a:t>
            </a:r>
            <a:r>
              <a:rPr lang="ru-RU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для малых космических аппаратов, которые имеют ограничения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по </a:t>
            </a:r>
            <a:r>
              <a:rPr lang="ru-RU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габаритам и массе, необходимо обеспечить малый расход рабочего, высокую точность ориентации и быстродействие</a:t>
            </a:r>
            <a:endParaRPr lang="ru-RU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82E95-B20B-4C2D-92E4-A13E9B9019F2}"/>
              </a:ext>
            </a:extLst>
          </p:cNvPr>
          <p:cNvSpPr txBox="1"/>
          <p:nvPr/>
        </p:nvSpPr>
        <p:spPr>
          <a:xfrm>
            <a:off x="2245820" y="311523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АКТУАЛЬНОСТЬ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B0726B6-830B-4CA5-D886-ED7F873B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9" y="1325643"/>
            <a:ext cx="3833190" cy="2638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217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2BA141-A4FB-4C6B-BA7C-D6F58E7C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20</a:t>
            </a:fld>
            <a:endParaRPr lang="ru-RU" sz="1800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4EECFD6-6A97-4914-AC50-C6EBC7BD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99636"/>
            <a:ext cx="10058400" cy="574530"/>
          </a:xfrm>
        </p:spPr>
        <p:txBody>
          <a:bodyPr>
            <a:noAutofit/>
          </a:bodyPr>
          <a:lstStyle/>
          <a:p>
            <a:pPr algn="ctr"/>
            <a:r>
              <a:rPr lang="ru-RU" sz="2800" b="0" dirty="0">
                <a:solidFill>
                  <a:schemeClr val="tx2">
                    <a:lumMod val="85000"/>
                    <a:lumOff val="15000"/>
                  </a:schemeClr>
                </a:solidFill>
                <a:latin typeface="Cambria (Заголовки)"/>
                <a:cs typeface="Times New Roman" panose="02020603050405020304" pitchFamily="18" charset="0"/>
              </a:rPr>
              <a:t>Приложение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DFA14450-C5DE-4BE3-9F20-BF167A0C54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1749617"/>
                  </p:ext>
                </p:extLst>
              </p:nvPr>
            </p:nvGraphicFramePr>
            <p:xfrm>
              <a:off x="1727199" y="1695448"/>
              <a:ext cx="8144934" cy="2407736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4094534">
                      <a:extLst>
                        <a:ext uri="{9D8B030D-6E8A-4147-A177-3AD203B41FA5}">
                          <a16:colId xmlns:a16="http://schemas.microsoft.com/office/drawing/2014/main" val="861276649"/>
                        </a:ext>
                      </a:extLst>
                    </a:gridCol>
                    <a:gridCol w="4050400">
                      <a:extLst>
                        <a:ext uri="{9D8B030D-6E8A-4147-A177-3AD203B41FA5}">
                          <a16:colId xmlns:a16="http://schemas.microsoft.com/office/drawing/2014/main" val="3011657911"/>
                        </a:ext>
                      </a:extLst>
                    </a:gridCol>
                  </a:tblGrid>
                  <a:tr h="622091"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Назначение космического аппарата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Дистанционное зондирование Земли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4984638"/>
                      </a:ext>
                    </a:extLst>
                  </a:tr>
                  <a:tr h="265534"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Высота орбиты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600 км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5659871"/>
                      </a:ext>
                    </a:extLst>
                  </a:tr>
                  <a:tr h="952686"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Моменты инерции по главным осям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 smtClean="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1400" b="0" i="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sz="140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oMath>
                          </a14:m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</a:endParaRPr>
                        </a:p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1400" b="0" i="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  <m:r>
                                <a:rPr lang="en-US" sz="140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</a:endParaRPr>
                        </a:p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1400" b="0" i="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sz="140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0;</m:t>
                              </m:r>
                            </m:oMath>
                          </a14:m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58912732"/>
                      </a:ext>
                    </a:extLst>
                  </a:tr>
                  <a:tr h="567425"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Точность ориентации во время зондирования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sz="140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±5 угл. мин</m:t>
                              </m:r>
                            </m:oMath>
                          </a14:m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4548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DFA14450-C5DE-4BE3-9F20-BF167A0C54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1749617"/>
                  </p:ext>
                </p:extLst>
              </p:nvPr>
            </p:nvGraphicFramePr>
            <p:xfrm>
              <a:off x="1727199" y="1695448"/>
              <a:ext cx="8144934" cy="2407736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4094534">
                      <a:extLst>
                        <a:ext uri="{9D8B030D-6E8A-4147-A177-3AD203B41FA5}">
                          <a16:colId xmlns:a16="http://schemas.microsoft.com/office/drawing/2014/main" val="861276649"/>
                        </a:ext>
                      </a:extLst>
                    </a:gridCol>
                    <a:gridCol w="4050400">
                      <a:extLst>
                        <a:ext uri="{9D8B030D-6E8A-4147-A177-3AD203B41FA5}">
                          <a16:colId xmlns:a16="http://schemas.microsoft.com/office/drawing/2014/main" val="3011657911"/>
                        </a:ext>
                      </a:extLst>
                    </a:gridCol>
                  </a:tblGrid>
                  <a:tr h="622091"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Назначение космического аппарата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450215" algn="just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Дистанционное зондирование Земли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4984638"/>
                      </a:ext>
                    </a:extLst>
                  </a:tr>
                  <a:tr h="265534"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Высота орбиты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600 км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5659871"/>
                      </a:ext>
                    </a:extLst>
                  </a:tr>
                  <a:tr h="952686"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Моменты инерции по главным осям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203" t="-93631" r="-451" b="-624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8912732"/>
                      </a:ext>
                    </a:extLst>
                  </a:tr>
                  <a:tr h="567425">
                    <a:tc>
                      <a:txBody>
                        <a:bodyPr/>
                        <a:lstStyle/>
                        <a:p>
                          <a:pPr indent="450215" algn="ctr">
                            <a:lnSpc>
                              <a:spcPct val="100000"/>
                            </a:lnSpc>
                          </a:pPr>
                          <a:r>
                            <a:rPr lang="ru-RU" sz="1400" dirty="0">
                              <a:solidFill>
                                <a:schemeClr val="tx2"/>
                              </a:solidFill>
                              <a:effectLst/>
                            </a:rPr>
                            <a:t>Точность ориентации во время зондирования</a:t>
                          </a:r>
                          <a:endParaRPr lang="ru-RU" sz="1400" dirty="0">
                            <a:solidFill>
                              <a:schemeClr val="tx2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203" t="-326882" r="-451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5480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421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F84B17-4394-42EB-A042-F5F6CE4A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21</a:t>
            </a:fld>
            <a:endParaRPr lang="ru-RU" sz="18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53175-111C-4188-B5CE-1E8609D2500D}"/>
              </a:ext>
            </a:extLst>
          </p:cNvPr>
          <p:cNvSpPr txBox="1"/>
          <p:nvPr/>
        </p:nvSpPr>
        <p:spPr>
          <a:xfrm>
            <a:off x="7466305" y="5749460"/>
            <a:ext cx="37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График управляющих моментов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8F9EE24-6E4B-4DDE-A4AD-1BFC5CCB84C7}"/>
              </a:ext>
            </a:extLst>
          </p:cNvPr>
          <p:cNvSpPr txBox="1">
            <a:spLocks/>
          </p:cNvSpPr>
          <p:nvPr/>
        </p:nvSpPr>
        <p:spPr>
          <a:xfrm>
            <a:off x="471734" y="347724"/>
            <a:ext cx="11248531" cy="45631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моделирование пространственного разворота космического аппарата</a:t>
            </a:r>
            <a:r>
              <a:rPr lang="en-US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(</a:t>
            </a:r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)</a:t>
            </a:r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D70C8-894A-4264-92E0-CD0636E272E1}"/>
              </a:ext>
            </a:extLst>
          </p:cNvPr>
          <p:cNvSpPr txBox="1"/>
          <p:nvPr/>
        </p:nvSpPr>
        <p:spPr>
          <a:xfrm>
            <a:off x="1138111" y="5716456"/>
            <a:ext cx="472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График кватерниона рассогласования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4B29E5-CD70-5EAD-3547-33A1FE82E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7" y="1021708"/>
            <a:ext cx="5920433" cy="4694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398C63-719D-7D0D-7E22-A75D8F289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15" y="1021708"/>
            <a:ext cx="5651498" cy="4694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47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A66825-914B-F58A-447A-E5CE344B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noProof="0" smtClean="0"/>
              <a:t>22</a:t>
            </a:fld>
            <a:endParaRPr lang="ru-RU" noProof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B38556-E359-344B-E8F3-268E22B9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45" y="1827299"/>
            <a:ext cx="6175142" cy="3913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EEE72-43C2-E752-4AB8-E8477BC1818C}"/>
              </a:ext>
            </a:extLst>
          </p:cNvPr>
          <p:cNvSpPr txBox="1"/>
          <p:nvPr/>
        </p:nvSpPr>
        <p:spPr>
          <a:xfrm>
            <a:off x="3766399" y="5836003"/>
            <a:ext cx="48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</a:rPr>
              <a:t>График угловых скоростей ССК относительно ИСК</a:t>
            </a:r>
          </a:p>
        </p:txBody>
      </p:sp>
    </p:spTree>
    <p:extLst>
      <p:ext uri="{BB962C8B-B14F-4D97-AF65-F5344CB8AC3E}">
        <p14:creationId xmlns:p14="http://schemas.microsoft.com/office/powerpoint/2010/main" val="29303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1A9636-A8AB-FF96-D8FB-048CB447FCB0}"/>
              </a:ext>
            </a:extLst>
          </p:cNvPr>
          <p:cNvSpPr txBox="1"/>
          <p:nvPr/>
        </p:nvSpPr>
        <p:spPr>
          <a:xfrm>
            <a:off x="2254209" y="250473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ПОСТАНОВКА ЗАДАЧИ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28094-4EC4-06B1-1DA4-2BBDF4A2CF4F}"/>
              </a:ext>
            </a:extLst>
          </p:cNvPr>
          <p:cNvSpPr txBox="1"/>
          <p:nvPr/>
        </p:nvSpPr>
        <p:spPr>
          <a:xfrm>
            <a:off x="808237" y="1339085"/>
            <a:ext cx="10575525" cy="78319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Цель - </a:t>
            </a:r>
            <a:r>
              <a:rPr lang="ru-RU" sz="20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систему управления ориентацией и стабилизацией космического аппарата, предназначенного для дистанционного зондирования Земли</a:t>
            </a:r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C274B-95FF-C927-AE11-D4AC633DABD6}"/>
              </a:ext>
            </a:extLst>
          </p:cNvPr>
          <p:cNvSpPr txBox="1"/>
          <p:nvPr/>
        </p:nvSpPr>
        <p:spPr>
          <a:xfrm>
            <a:off x="793878" y="2687671"/>
            <a:ext cx="9753600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достижения </a:t>
            </a:r>
            <a:r>
              <a:rPr lang="ru-RU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ru-RU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необходимо решить следующие </a:t>
            </a:r>
            <a:r>
              <a:rPr lang="ru-RU" sz="18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</a:t>
            </a:r>
            <a:r>
              <a:rPr lang="ru-RU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обзор методов ориентации космических аппаратов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sng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</a:t>
            </a:r>
            <a:r>
              <a:rPr lang="ru-RU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математическую модель 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углового движения космического аппарата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sng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</a:t>
            </a:r>
            <a:r>
              <a:rPr lang="ru-RU" sz="180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ь</a:t>
            </a:r>
            <a:r>
              <a:rPr lang="ru-RU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активную и пассивную систему ориентации и стабилизации спутника</a:t>
            </a:r>
            <a:endParaRPr lang="en-US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sng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Реализовать</a:t>
            </a:r>
            <a:r>
              <a:rPr lang="ru-RU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режим пространственных разворот аппарата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sng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моделирование режимов ориентации спутника и 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роанализировать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полученные результаты</a:t>
            </a:r>
            <a:endParaRPr lang="ru-RU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4223E6-FF6D-B361-A9C1-CA3EB876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2000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F7E892-E447-3992-E7E3-D264E4B4C654}"/>
              </a:ext>
            </a:extLst>
          </p:cNvPr>
          <p:cNvSpPr txBox="1"/>
          <p:nvPr/>
        </p:nvSpPr>
        <p:spPr>
          <a:xfrm>
            <a:off x="588837" y="461871"/>
            <a:ext cx="1101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Cambria (Заголовки)"/>
                <a:cs typeface="Times New Roman" panose="02020603050405020304" pitchFamily="18" charset="0"/>
              </a:rPr>
              <a:t>ОРИЕНТАЦИЯ И СТАБИЛИЗАЦИЯ КОСМИЧЕСКОГО АППАРАТА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C1337-4FCC-6194-B9B1-58C1E4351DE3}"/>
              </a:ext>
            </a:extLst>
          </p:cNvPr>
          <p:cNvSpPr txBox="1"/>
          <p:nvPr/>
        </p:nvSpPr>
        <p:spPr>
          <a:xfrm>
            <a:off x="418931" y="3421831"/>
            <a:ext cx="6818152" cy="2118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ССК</a:t>
            </a: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- жестко связанная с корпусом КА система координат, оси совпадают с главными моментами инерции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ИСК</a:t>
            </a: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–геоцентрическая система координат, начало отчета в центре масс Земли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ОСК</a:t>
            </a: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– подвижная орбитальная система координат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109031-3948-4234-3413-6B0CB8D6B5A3}"/>
              </a:ext>
            </a:extLst>
          </p:cNvPr>
          <p:cNvSpPr txBox="1"/>
          <p:nvPr/>
        </p:nvSpPr>
        <p:spPr>
          <a:xfrm>
            <a:off x="1731264" y="3059668"/>
            <a:ext cx="649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Основные системы  координат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57F15BD-CB06-7D9B-2371-B89767D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4</a:t>
            </a:fld>
            <a:endParaRPr lang="ru-RU" sz="18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5914E-9475-4371-B598-CA305EB015EE}"/>
              </a:ext>
            </a:extLst>
          </p:cNvPr>
          <p:cNvSpPr txBox="1"/>
          <p:nvPr/>
        </p:nvSpPr>
        <p:spPr>
          <a:xfrm>
            <a:off x="809625" y="1145002"/>
            <a:ext cx="10527899" cy="1081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000" u="sng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Ориентация</a:t>
            </a:r>
            <a:r>
              <a:rPr lang="ru-RU" sz="20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заданное угловое положение КА относительно базовой системы координат</a:t>
            </a:r>
            <a:endParaRPr lang="ru-RU" sz="2000" dirty="0">
              <a:solidFill>
                <a:schemeClr val="tx2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200000"/>
              </a:lnSpc>
              <a:buNone/>
            </a:pPr>
            <a:r>
              <a:rPr lang="ru-RU" sz="20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    </a:t>
            </a:r>
            <a:r>
              <a:rPr lang="ru-RU" sz="2000" u="sng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Стабилизация</a:t>
            </a:r>
            <a:r>
              <a:rPr lang="ru-RU" sz="20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- поддержание заданной ориентации КА в условиях действия возмущений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026" name="Picture 2" descr="Геоцентрические координаты — Википедия">
            <a:extLst>
              <a:ext uri="{FF2B5EF4-FFF2-40B4-BE49-F238E27FC236}">
                <a16:creationId xmlns:a16="http://schemas.microsoft.com/office/drawing/2014/main" id="{8AEE208B-F314-45D5-B1B5-70E4B6813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216" y="2624394"/>
            <a:ext cx="3213587" cy="2915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4D7A8-9238-49F3-8E95-456EFF989FD8}"/>
              </a:ext>
            </a:extLst>
          </p:cNvPr>
          <p:cNvSpPr txBox="1"/>
          <p:nvPr/>
        </p:nvSpPr>
        <p:spPr>
          <a:xfrm>
            <a:off x="7409267" y="5632811"/>
            <a:ext cx="649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Геоцентрическая система координат</a:t>
            </a:r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FBA05F-D552-4020-8C1E-98CE2687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758" y="6435786"/>
            <a:ext cx="698241" cy="238902"/>
          </a:xfrm>
        </p:spPr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5</a:t>
            </a:fld>
            <a:endParaRPr lang="ru-RU" sz="1800" noProof="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7F9329-7F48-4351-934E-AE58DE5D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295" y="183312"/>
            <a:ext cx="10058400" cy="574530"/>
          </a:xfrm>
        </p:spPr>
        <p:txBody>
          <a:bodyPr>
            <a:noAutofit/>
          </a:bodyPr>
          <a:lstStyle/>
          <a:p>
            <a:pPr algn="ctr"/>
            <a:r>
              <a:rPr lang="ru-RU" sz="2800" b="0" dirty="0">
                <a:solidFill>
                  <a:schemeClr val="tx2">
                    <a:lumMod val="85000"/>
                    <a:lumOff val="15000"/>
                  </a:schemeClr>
                </a:solidFill>
                <a:latin typeface="Cambria (Заголовки)"/>
                <a:cs typeface="Times New Roman" panose="02020603050405020304" pitchFamily="18" charset="0"/>
              </a:rPr>
              <a:t>Аппаратный состав спутника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BBA89-88F3-FCFF-20A6-BFB0D73987FF}"/>
              </a:ext>
            </a:extLst>
          </p:cNvPr>
          <p:cNvSpPr txBox="1"/>
          <p:nvPr/>
        </p:nvSpPr>
        <p:spPr>
          <a:xfrm>
            <a:off x="195251" y="2283841"/>
            <a:ext cx="60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Космический аппарат включает в себя: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DAD48-3638-40C6-846F-9749B75DA61B}"/>
              </a:ext>
            </a:extLst>
          </p:cNvPr>
          <p:cNvSpPr txBox="1"/>
          <p:nvPr/>
        </p:nvSpPr>
        <p:spPr>
          <a:xfrm>
            <a:off x="370317" y="2640058"/>
            <a:ext cx="467154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система ориентации и стабилизации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система исполнительных органов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БЦВМ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бортовой комплекс управления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система терморегулирования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система энергопитания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полезная нагрузка</a:t>
            </a:r>
          </a:p>
          <a:p>
            <a:endParaRPr lang="ru-RU" sz="1600" dirty="0"/>
          </a:p>
        </p:txBody>
      </p:sp>
      <p:sp>
        <p:nvSpPr>
          <p:cNvPr id="22" name="Объект 7">
            <a:extLst>
              <a:ext uri="{FF2B5EF4-FFF2-40B4-BE49-F238E27FC236}">
                <a16:creationId xmlns:a16="http://schemas.microsoft.com/office/drawing/2014/main" id="{9DCA0C50-F1CB-4022-BAE0-EE825208C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0721" y="5214051"/>
            <a:ext cx="4066428" cy="646332"/>
          </a:xfrm>
        </p:spPr>
        <p:txBody>
          <a:bodyPr>
            <a:normAutofit/>
          </a:bodyPr>
          <a:lstStyle/>
          <a:p>
            <a:pPr marL="365760" lvl="1" indent="0" algn="ctr">
              <a:lnSpc>
                <a:spcPct val="100000"/>
              </a:lnSpc>
              <a:buNone/>
            </a:pPr>
            <a:r>
              <a:rPr lang="ru-RU" dirty="0">
                <a:solidFill>
                  <a:schemeClr val="tx2"/>
                </a:solidFill>
              </a:rPr>
              <a:t>реактивная система с двигателями малой тяги</a:t>
            </a:r>
          </a:p>
        </p:txBody>
      </p:sp>
      <p:sp>
        <p:nvSpPr>
          <p:cNvPr id="23" name="Объект 7">
            <a:extLst>
              <a:ext uri="{FF2B5EF4-FFF2-40B4-BE49-F238E27FC236}">
                <a16:creationId xmlns:a16="http://schemas.microsoft.com/office/drawing/2014/main" id="{9988A272-2DFC-4B64-892C-45A5171838D6}"/>
              </a:ext>
            </a:extLst>
          </p:cNvPr>
          <p:cNvSpPr txBox="1">
            <a:spLocks/>
          </p:cNvSpPr>
          <p:nvPr/>
        </p:nvSpPr>
        <p:spPr>
          <a:xfrm>
            <a:off x="8458899" y="5214051"/>
            <a:ext cx="373310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 algn="ctr">
              <a:lnSpc>
                <a:spcPct val="100000"/>
              </a:lnSpc>
              <a:buFont typeface="Arial" pitchFamily="34" charset="0"/>
              <a:buNone/>
            </a:pPr>
            <a:r>
              <a:rPr lang="ru-RU" dirty="0">
                <a:solidFill>
                  <a:schemeClr val="tx2"/>
                </a:solidFill>
              </a:rPr>
              <a:t>гравитационная система стабилизации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E0BA2-93C7-4B59-8149-1427F96B349D}"/>
              </a:ext>
            </a:extLst>
          </p:cNvPr>
          <p:cNvSpPr txBox="1"/>
          <p:nvPr/>
        </p:nvSpPr>
        <p:spPr>
          <a:xfrm>
            <a:off x="5091013" y="2317193"/>
            <a:ext cx="347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chemeClr val="tx2"/>
                </a:solidFill>
              </a:rPr>
              <a:t>Активная система ориентации</a:t>
            </a:r>
            <a:r>
              <a:rPr lang="ru-RU" dirty="0">
                <a:solidFill>
                  <a:schemeClr val="tx2"/>
                </a:solidFill>
              </a:rPr>
              <a:t> 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26E85E-BBEC-4720-A584-C7F2CBEF407E}"/>
              </a:ext>
            </a:extLst>
          </p:cNvPr>
          <p:cNvSpPr txBox="1"/>
          <p:nvPr/>
        </p:nvSpPr>
        <p:spPr>
          <a:xfrm>
            <a:off x="842395" y="1108790"/>
            <a:ext cx="10507210" cy="78319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20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управления космическим аппаратом к нему необходимо прикладывать управляющие моменты разных знаков с помощью системы исполнительных органов</a:t>
            </a:r>
            <a:endParaRPr lang="ru-RU" sz="24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F4F749-5058-4A0A-82F5-02F7EF3A9319}"/>
              </a:ext>
            </a:extLst>
          </p:cNvPr>
          <p:cNvSpPr txBox="1"/>
          <p:nvPr/>
        </p:nvSpPr>
        <p:spPr>
          <a:xfrm>
            <a:off x="8617149" y="2295299"/>
            <a:ext cx="3636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chemeClr val="tx2"/>
                </a:solidFill>
              </a:rPr>
              <a:t>Пассивная система ориентации</a:t>
            </a:r>
            <a:r>
              <a:rPr lang="ru-RU" dirty="0">
                <a:solidFill>
                  <a:schemeClr val="tx2"/>
                </a:solidFill>
              </a:rPr>
              <a:t> </a:t>
            </a:r>
            <a:endParaRPr lang="ru-RU" dirty="0"/>
          </a:p>
        </p:txBody>
      </p:sp>
      <p:pic>
        <p:nvPicPr>
          <p:cNvPr id="13" name="Picture 6" descr="Двигатели КБ Южное - Страница 20">
            <a:extLst>
              <a:ext uri="{FF2B5EF4-FFF2-40B4-BE49-F238E27FC236}">
                <a16:creationId xmlns:a16="http://schemas.microsoft.com/office/drawing/2014/main" id="{DF162526-EAC3-4AD0-B205-93C279B2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36" y="3008460"/>
            <a:ext cx="1893284" cy="2043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61475C-96EA-49A0-B0E1-F3F50DA07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806" y="2781538"/>
            <a:ext cx="1465889" cy="233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044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62718D0-93ED-5BF0-2615-0A27C66A20CC}"/>
              </a:ext>
            </a:extLst>
          </p:cNvPr>
          <p:cNvSpPr txBox="1">
            <a:spLocks/>
          </p:cNvSpPr>
          <p:nvPr/>
        </p:nvSpPr>
        <p:spPr>
          <a:xfrm>
            <a:off x="1065402" y="418037"/>
            <a:ext cx="10058400" cy="5804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Вращательное Движение Космического аппарата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38FDF-13D8-9AF0-5324-F2D4FDCA0B67}"/>
                  </a:ext>
                </a:extLst>
              </p:cNvPr>
              <p:cNvSpPr txBox="1"/>
              <p:nvPr/>
            </p:nvSpPr>
            <p:spPr>
              <a:xfrm>
                <a:off x="491009" y="1555432"/>
                <a:ext cx="3106551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80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800" i="1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1800" i="0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ru-RU" sz="1800" i="0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1800" i="0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ru-RU" sz="1800" b="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38FDF-13D8-9AF0-5324-F2D4FDCA0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09" y="1555432"/>
                <a:ext cx="3106551" cy="1117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A2E42B-BE6B-F02A-3107-4AC7EC465EA3}"/>
                  </a:ext>
                </a:extLst>
              </p:cNvPr>
              <p:cNvSpPr txBox="1"/>
              <p:nvPr/>
            </p:nvSpPr>
            <p:spPr>
              <a:xfrm>
                <a:off x="321547" y="5175308"/>
                <a:ext cx="2177475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ru-RU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ru-RU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A2E42B-BE6B-F02A-3107-4AC7EC465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47" y="5175308"/>
                <a:ext cx="2177475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97567CC-5D4A-B084-C109-B70BB929C287}"/>
              </a:ext>
            </a:extLst>
          </p:cNvPr>
          <p:cNvSpPr txBox="1"/>
          <p:nvPr/>
        </p:nvSpPr>
        <p:spPr>
          <a:xfrm>
            <a:off x="491009" y="1137596"/>
            <a:ext cx="355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Динамические уравнения Эйлера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4D11CE-9160-0782-04E2-5254275D7860}"/>
              </a:ext>
            </a:extLst>
          </p:cNvPr>
          <p:cNvSpPr txBox="1"/>
          <p:nvPr/>
        </p:nvSpPr>
        <p:spPr>
          <a:xfrm>
            <a:off x="483666" y="4781127"/>
            <a:ext cx="5534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Кинематические уравнения в форме кватернионов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321D6A-AC42-60C1-DDDB-7158BF0BCB14}"/>
                  </a:ext>
                </a:extLst>
              </p:cNvPr>
              <p:cNvSpPr txBox="1"/>
              <p:nvPr/>
            </p:nvSpPr>
            <p:spPr>
              <a:xfrm>
                <a:off x="427052" y="3185999"/>
                <a:ext cx="3700293" cy="1358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ru-RU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r>
                                      <a:rPr lang="ru-RU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𝑡𝑔</m:t>
                                    </m:r>
                                    <m:r>
                                      <a:rPr lang="ru-RU" i="1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i="1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ru-RU" i="1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𝜗</m:t>
                                        </m:r>
                                      </m:e>
                                    </m:acc>
                                    <m:r>
                                      <a:rPr lang="ru-RU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ru-RU" i="1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i="1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  <a:sym typeface="Symbol" panose="05050102010706020507" pitchFamily="18" charset="2"/>
                                          </a:rPr>
                                          <m:t></m:t>
                                        </m:r>
                                      </m:e>
                                    </m:acc>
                                    <m:r>
                                      <a:rPr lang="ru-RU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𝑐𝑜𝑠</m:t>
                                        </m:r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𝜗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i="1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ru-RU" i="1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321D6A-AC42-60C1-DDDB-7158BF0B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52" y="3185999"/>
                <a:ext cx="3700293" cy="1358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891E1F4-FF22-C278-4C02-DDCCDC8989E4}"/>
              </a:ext>
            </a:extLst>
          </p:cNvPr>
          <p:cNvSpPr txBox="1"/>
          <p:nvPr/>
        </p:nvSpPr>
        <p:spPr>
          <a:xfrm>
            <a:off x="483666" y="2890478"/>
            <a:ext cx="4888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Кинематические уравнения в углах Эйлера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286FF-7A77-6DCE-51D2-185C56045752}"/>
              </a:ext>
            </a:extLst>
          </p:cNvPr>
          <p:cNvSpPr txBox="1"/>
          <p:nvPr/>
        </p:nvSpPr>
        <p:spPr>
          <a:xfrm>
            <a:off x="4630101" y="3702010"/>
            <a:ext cx="47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F62A85-9CDD-526B-1256-BE1DF5FBD142}"/>
              </a:ext>
            </a:extLst>
          </p:cNvPr>
          <p:cNvSpPr txBox="1"/>
          <p:nvPr/>
        </p:nvSpPr>
        <p:spPr>
          <a:xfrm>
            <a:off x="4620921" y="5313726"/>
            <a:ext cx="49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4D9DC-D0EC-6B97-49C5-1E552C4F028C}"/>
              </a:ext>
            </a:extLst>
          </p:cNvPr>
          <p:cNvSpPr txBox="1"/>
          <p:nvPr/>
        </p:nvSpPr>
        <p:spPr>
          <a:xfrm>
            <a:off x="4602561" y="1958087"/>
            <a:ext cx="49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14AB50-33C0-83EB-A81A-D733CFE6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6</a:t>
            </a:fld>
            <a:endParaRPr lang="ru-RU" sz="1800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4C88AA-6168-4E01-A013-B17B68319311}"/>
              </a:ext>
            </a:extLst>
          </p:cNvPr>
          <p:cNvSpPr txBox="1"/>
          <p:nvPr/>
        </p:nvSpPr>
        <p:spPr>
          <a:xfrm>
            <a:off x="6835836" y="3935989"/>
            <a:ext cx="6097656" cy="1881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Режим </a:t>
            </a:r>
            <a:r>
              <a:rPr lang="ru-RU" sz="2000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успокоения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Режим </a:t>
            </a:r>
            <a:r>
              <a:rPr lang="ru-RU" sz="2000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пространственных поворотов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Режим </a:t>
            </a:r>
            <a:r>
              <a:rPr lang="ru-RU" sz="2000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ожидания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Режим </a:t>
            </a:r>
            <a:r>
              <a:rPr lang="ru-RU" sz="2000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трёхосной ориентации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842A2E-9514-456C-8182-92292D31A289}"/>
              </a:ext>
            </a:extLst>
          </p:cNvPr>
          <p:cNvSpPr txBox="1"/>
          <p:nvPr/>
        </p:nvSpPr>
        <p:spPr>
          <a:xfrm>
            <a:off x="6835836" y="3570612"/>
            <a:ext cx="5429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Режимы ориентации спутника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2811DD0-A225-4DA0-A7DF-5E915300B3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38823" y="998452"/>
            <a:ext cx="3208655" cy="2460625"/>
          </a:xfrm>
          <a:prstGeom prst="rect">
            <a:avLst/>
          </a:prstGeom>
          <a:effectLst>
            <a:outerShdw blurRad="50800" dist="50800" dir="774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8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191D8B9-CABE-EE78-0A68-56B83EEF690D}"/>
              </a:ext>
            </a:extLst>
          </p:cNvPr>
          <p:cNvSpPr txBox="1">
            <a:spLocks/>
          </p:cNvSpPr>
          <p:nvPr/>
        </p:nvSpPr>
        <p:spPr>
          <a:xfrm>
            <a:off x="1066800" y="264149"/>
            <a:ext cx="10058400" cy="38414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Система предварительного успокоения космического аппарата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A0BF06-3D7D-3CE6-C4A3-1F797AF4F19C}"/>
                  </a:ext>
                </a:extLst>
              </p:cNvPr>
              <p:cNvSpPr txBox="1"/>
              <p:nvPr/>
            </p:nvSpPr>
            <p:spPr>
              <a:xfrm>
                <a:off x="2288755" y="3235827"/>
                <a:ext cx="340995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ru-R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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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&lt;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A0BF06-3D7D-3CE6-C4A3-1F797AF4F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755" y="3235827"/>
                <a:ext cx="3409950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0AE24B-9D09-C38C-5514-237C663739FC}"/>
                  </a:ext>
                </a:extLst>
              </p:cNvPr>
              <p:cNvSpPr txBox="1"/>
              <p:nvPr/>
            </p:nvSpPr>
            <p:spPr>
              <a:xfrm>
                <a:off x="2288755" y="2611933"/>
                <a:ext cx="340995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ru-R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&lt;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0AE24B-9D09-C38C-5514-237C6637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755" y="2611933"/>
                <a:ext cx="3409950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2BB8253A-1BE7-13E9-5806-E139F38F0A49}"/>
              </a:ext>
            </a:extLst>
          </p:cNvPr>
          <p:cNvSpPr txBox="1"/>
          <p:nvPr/>
        </p:nvSpPr>
        <p:spPr>
          <a:xfrm>
            <a:off x="907057" y="2214665"/>
            <a:ext cx="129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Цель :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2CA71FA-07D7-1B95-0155-D0539D6E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7</a:t>
            </a:fld>
            <a:endParaRPr lang="ru-RU" sz="1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CF6E9A-A8EF-4F0D-8548-6C082CD8A0A1}"/>
                  </a:ext>
                </a:extLst>
              </p:cNvPr>
              <p:cNvSpPr txBox="1"/>
              <p:nvPr/>
            </p:nvSpPr>
            <p:spPr>
              <a:xfrm>
                <a:off x="2479890" y="3852866"/>
                <a:ext cx="3027681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lang="ru-R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ru-RU" i="1">
                                      <a:solidFill>
                                        <a:schemeClr val="tx2"/>
                                      </a:solidFill>
                                      <a:sym typeface="Symbol" panose="05050102010706020507" pitchFamily="18" charset="2"/>
                                    </a:rPr>
                                    <m:t>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ru-RU" i="1">
                                      <a:solidFill>
                                        <a:schemeClr val="tx2"/>
                                      </a:solidFill>
                                      <a:sym typeface="Symbol" panose="05050102010706020507" pitchFamily="18" charset="2"/>
                                    </a:rPr>
                                    <m:t>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&lt;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CF6E9A-A8EF-4F0D-8548-6C082CD8A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890" y="3852866"/>
                <a:ext cx="3027681" cy="811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759C-DAC7-4A7D-A4E0-DB925F10AAFE}"/>
                  </a:ext>
                </a:extLst>
              </p:cNvPr>
              <p:cNvSpPr txBox="1"/>
              <p:nvPr/>
            </p:nvSpPr>
            <p:spPr>
              <a:xfrm>
                <a:off x="270799" y="2624012"/>
                <a:ext cx="2572263" cy="1120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ru-RU" sz="20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пор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200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ru-RU" sz="20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пор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200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ru-RU" sz="20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пор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200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759C-DAC7-4A7D-A4E0-DB925F10A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99" y="2624012"/>
                <a:ext cx="2572263" cy="1120307"/>
              </a:xfrm>
              <a:prstGeom prst="rect">
                <a:avLst/>
              </a:prstGeom>
              <a:blipFill>
                <a:blip r:embed="rId5"/>
                <a:stretch>
                  <a:fillRect b="-16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C7F38C7-ED34-46A9-A4B3-F4A24615C48F}"/>
              </a:ext>
            </a:extLst>
          </p:cNvPr>
          <p:cNvSpPr txBox="1"/>
          <p:nvPr/>
        </p:nvSpPr>
        <p:spPr>
          <a:xfrm>
            <a:off x="400568" y="5164917"/>
            <a:ext cx="112469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Вывод: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система у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спокоения справилась с задачей и углов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ая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скорость достигла нулевого значения. В результате успокоения аппарат имеет </a:t>
            </a:r>
            <a:r>
              <a:rPr lang="ru-RU" sz="2000" i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грубую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ориентацию,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однако этого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достаточно для раскрытия панелей солнечных батарей и перехода в рабочую ориентацию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0C866-B0C7-4EDA-A0AD-45FA435B5945}"/>
              </a:ext>
            </a:extLst>
          </p:cNvPr>
          <p:cNvSpPr txBox="1"/>
          <p:nvPr/>
        </p:nvSpPr>
        <p:spPr>
          <a:xfrm>
            <a:off x="3035470" y="2249122"/>
            <a:ext cx="220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Закон управления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F94072-A434-42C8-8A77-1B7673BF3174}"/>
              </a:ext>
            </a:extLst>
          </p:cNvPr>
          <p:cNvSpPr txBox="1"/>
          <p:nvPr/>
        </p:nvSpPr>
        <p:spPr>
          <a:xfrm>
            <a:off x="6713817" y="4868223"/>
            <a:ext cx="493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chemeClr val="tx2"/>
                </a:solidFill>
              </a:rPr>
              <a:t>График изменения угловых скоростей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101707-D7B5-4A88-B261-11AD64EF99BF}"/>
              </a:ext>
            </a:extLst>
          </p:cNvPr>
          <p:cNvSpPr txBox="1"/>
          <p:nvPr/>
        </p:nvSpPr>
        <p:spPr>
          <a:xfrm>
            <a:off x="281189" y="939016"/>
            <a:ext cx="5226381" cy="78319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Первым режимом после отделения является </a:t>
            </a:r>
            <a:r>
              <a:rPr lang="ru-RU" sz="20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режим успокоения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21CBB5-653E-A7BC-3B14-061BDE691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92" y="648290"/>
            <a:ext cx="5661850" cy="4277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1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6C3E41D-D13F-75CF-4C20-DD1E68DE6AAF}"/>
              </a:ext>
            </a:extLst>
          </p:cNvPr>
          <p:cNvSpPr txBox="1">
            <a:spLocks/>
          </p:cNvSpPr>
          <p:nvPr/>
        </p:nvSpPr>
        <p:spPr>
          <a:xfrm>
            <a:off x="1065401" y="418037"/>
            <a:ext cx="10677865" cy="5804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Пространственный разворот космического аппарата (1)</a:t>
            </a:r>
          </a:p>
          <a:p>
            <a:pPr algn="ctr"/>
            <a:endParaRPr lang="ru-RU" sz="2400" b="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F636EEB-F573-556D-E921-CC62806CA14B}"/>
              </a:ext>
            </a:extLst>
          </p:cNvPr>
          <p:cNvSpPr/>
          <p:nvPr/>
        </p:nvSpPr>
        <p:spPr>
          <a:xfrm>
            <a:off x="4356096" y="2773860"/>
            <a:ext cx="341926" cy="380912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0" i="0" dirty="0">
                <a:solidFill>
                  <a:srgbClr val="040C28"/>
                </a:solidFill>
                <a:effectLst/>
                <a:latin typeface="Google Sans"/>
              </a:rPr>
              <a:t>∫</a:t>
            </a:r>
            <a:endParaRPr lang="ru-RU" sz="20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547011-17BD-402E-EE15-DFABE51B18FB}"/>
              </a:ext>
            </a:extLst>
          </p:cNvPr>
          <p:cNvSpPr/>
          <p:nvPr/>
        </p:nvSpPr>
        <p:spPr>
          <a:xfrm>
            <a:off x="6715786" y="1750051"/>
            <a:ext cx="1010161" cy="44772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ПИ-регулятор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5E5D67-626E-B19E-DD2D-E26B49005940}"/>
              </a:ext>
            </a:extLst>
          </p:cNvPr>
          <p:cNvSpPr/>
          <p:nvPr/>
        </p:nvSpPr>
        <p:spPr>
          <a:xfrm>
            <a:off x="8387096" y="1744213"/>
            <a:ext cx="588289" cy="44772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СИО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B862567-92A7-A902-58F7-034F8E072561}"/>
              </a:ext>
            </a:extLst>
          </p:cNvPr>
          <p:cNvSpPr/>
          <p:nvPr/>
        </p:nvSpPr>
        <p:spPr>
          <a:xfrm>
            <a:off x="8660772" y="3412647"/>
            <a:ext cx="588289" cy="4625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КА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8ADB5EE-2389-B9B4-D85B-A1E60871E961}"/>
              </a:ext>
            </a:extLst>
          </p:cNvPr>
          <p:cNvSpPr/>
          <p:nvPr/>
        </p:nvSpPr>
        <p:spPr>
          <a:xfrm>
            <a:off x="7520653" y="3414076"/>
            <a:ext cx="553460" cy="469609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ДУС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710921-57AB-6104-C99E-BE1C3AF587B5}"/>
                  </a:ext>
                </a:extLst>
              </p:cNvPr>
              <p:cNvSpPr txBox="1"/>
              <p:nvPr/>
            </p:nvSpPr>
            <p:spPr>
              <a:xfrm>
                <a:off x="1873699" y="1512499"/>
                <a:ext cx="12477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b="0" i="1" dirty="0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ru-RU" b="0" i="1" dirty="0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sym typeface="Symbol" panose="05050102010706020507" pitchFamily="18" charset="2"/>
                          </a:rPr>
                          <m:t></m:t>
                        </m:r>
                      </m:e>
                      <m:sub>
                        <m:r>
                          <a:rPr lang="ru-RU" b="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к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710921-57AB-6104-C99E-BE1C3AF58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99" y="1512499"/>
                <a:ext cx="1247702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2B8B98-B1B0-1CC7-7E35-E2F5095B3209}"/>
                  </a:ext>
                </a:extLst>
              </p:cNvPr>
              <p:cNvSpPr txBox="1"/>
              <p:nvPr/>
            </p:nvSpPr>
            <p:spPr>
              <a:xfrm>
                <a:off x="3711035" y="1584258"/>
                <a:ext cx="48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к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2B8B98-B1B0-1CC7-7E35-E2F5095B3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35" y="1584258"/>
                <a:ext cx="4802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DCA11B-ADCF-CB17-0C43-B2525E932FE9}"/>
                  </a:ext>
                </a:extLst>
              </p:cNvPr>
              <p:cNvSpPr txBox="1"/>
              <p:nvPr/>
            </p:nvSpPr>
            <p:spPr>
              <a:xfrm>
                <a:off x="4817781" y="1584765"/>
                <a:ext cx="480271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р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DCA11B-ADCF-CB17-0C43-B2525E93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81" y="1584765"/>
                <a:ext cx="480271" cy="3942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FA2FBA-A598-1306-C073-53CD40F72167}"/>
                  </a:ext>
                </a:extLst>
              </p:cNvPr>
              <p:cNvSpPr txBox="1"/>
              <p:nvPr/>
            </p:nvSpPr>
            <p:spPr>
              <a:xfrm>
                <a:off x="7763235" y="1606691"/>
                <a:ext cx="48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FA2FBA-A598-1306-C073-53CD40F72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235" y="1606691"/>
                <a:ext cx="4802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F34D5D-7C14-9632-D25E-A401C16F3C10}"/>
                  </a:ext>
                </a:extLst>
              </p:cNvPr>
              <p:cNvSpPr txBox="1"/>
              <p:nvPr/>
            </p:nvSpPr>
            <p:spPr>
              <a:xfrm>
                <a:off x="9013081" y="1571498"/>
                <a:ext cx="480271" cy="39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F34D5D-7C14-9632-D25E-A401C16F3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081" y="1571498"/>
                <a:ext cx="480271" cy="394852"/>
              </a:xfrm>
              <a:prstGeom prst="rect">
                <a:avLst/>
              </a:prstGeom>
              <a:blipFill>
                <a:blip r:embed="rId6"/>
                <a:stretch>
                  <a:fillRect r="-28205" b="-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994B4B-B0E6-BFE4-4926-20F7C3C5A0F8}"/>
                  </a:ext>
                </a:extLst>
              </p:cNvPr>
              <p:cNvSpPr txBox="1"/>
              <p:nvPr/>
            </p:nvSpPr>
            <p:spPr>
              <a:xfrm>
                <a:off x="8117218" y="3283764"/>
                <a:ext cx="48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994B4B-B0E6-BFE4-4926-20F7C3C5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218" y="3283764"/>
                <a:ext cx="480271" cy="369332"/>
              </a:xfrm>
              <a:prstGeom prst="rect">
                <a:avLst/>
              </a:prstGeom>
              <a:blipFill>
                <a:blip r:embed="rId7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CD3F7F8-C61F-5177-2872-561C9D82445E}"/>
              </a:ext>
            </a:extLst>
          </p:cNvPr>
          <p:cNvSpPr txBox="1"/>
          <p:nvPr/>
        </p:nvSpPr>
        <p:spPr>
          <a:xfrm>
            <a:off x="3515485" y="4219209"/>
            <a:ext cx="57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Функциональная схема системы ориентации 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3E9E62-6C1F-94B0-1EEF-E28283C1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8</a:t>
            </a:fld>
            <a:endParaRPr lang="ru-RU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404F0-302A-3BF6-EA78-D0DE5DD7BFE0}"/>
              </a:ext>
            </a:extLst>
          </p:cNvPr>
          <p:cNvSpPr txBox="1"/>
          <p:nvPr/>
        </p:nvSpPr>
        <p:spPr>
          <a:xfrm>
            <a:off x="10198358" y="55699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39781EA-31D8-49E9-9D47-80DB255E3FD4}"/>
              </a:ext>
            </a:extLst>
          </p:cNvPr>
          <p:cNvCxnSpPr>
            <a:cxnSpLocks/>
          </p:cNvCxnSpPr>
          <p:nvPr/>
        </p:nvCxnSpPr>
        <p:spPr>
          <a:xfrm flipV="1">
            <a:off x="1938720" y="1957226"/>
            <a:ext cx="896242" cy="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D91CF2EC-197C-4E10-8D2C-6F2EE11BA483}"/>
              </a:ext>
            </a:extLst>
          </p:cNvPr>
          <p:cNvCxnSpPr>
            <a:cxnSpLocks/>
            <a:stCxn id="113" idx="3"/>
            <a:endCxn id="47" idx="1"/>
          </p:cNvCxnSpPr>
          <p:nvPr/>
        </p:nvCxnSpPr>
        <p:spPr>
          <a:xfrm flipV="1">
            <a:off x="3592311" y="1975499"/>
            <a:ext cx="660141" cy="6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FA4025B-C2B0-40F6-B4B2-E519BD91283F}"/>
              </a:ext>
            </a:extLst>
          </p:cNvPr>
          <p:cNvCxnSpPr>
            <a:cxnSpLocks/>
            <a:stCxn id="47" idx="3"/>
            <a:endCxn id="107" idx="1"/>
          </p:cNvCxnSpPr>
          <p:nvPr/>
        </p:nvCxnSpPr>
        <p:spPr>
          <a:xfrm>
            <a:off x="4799480" y="1975499"/>
            <a:ext cx="535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D7484E03-85BC-4DA5-98D7-4A637E9358F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9249061" y="3643933"/>
            <a:ext cx="459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150D14BD-5B62-457C-BDDD-7F88BAD9824B}"/>
              </a:ext>
            </a:extLst>
          </p:cNvPr>
          <p:cNvCxnSpPr>
            <a:cxnSpLocks/>
          </p:cNvCxnSpPr>
          <p:nvPr/>
        </p:nvCxnSpPr>
        <p:spPr>
          <a:xfrm>
            <a:off x="9687784" y="1971330"/>
            <a:ext cx="25769" cy="1681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52B39F6D-AE05-4357-A8BA-E8F9CB73922D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8074113" y="3643933"/>
            <a:ext cx="586659" cy="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42B0E047-004F-4F81-A5AE-509C451ABB4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36895" y="3643932"/>
            <a:ext cx="2983758" cy="49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4E6494B1-292E-47F3-98EB-2F63E089FEB1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4527059" y="3154772"/>
            <a:ext cx="9836" cy="49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21FD61-5308-466B-9DCD-FFC36BFF9623}"/>
                  </a:ext>
                </a:extLst>
              </p:cNvPr>
              <p:cNvSpPr txBox="1"/>
              <p:nvPr/>
            </p:nvSpPr>
            <p:spPr>
              <a:xfrm>
                <a:off x="4068739" y="2318918"/>
                <a:ext cx="48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т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21FD61-5308-466B-9DCD-FFC36BFF9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739" y="2318918"/>
                <a:ext cx="4802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61B46B20-ED49-4F2A-9144-4EAE56E351AC}"/>
              </a:ext>
            </a:extLst>
          </p:cNvPr>
          <p:cNvCxnSpPr>
            <a:cxnSpLocks/>
            <a:stCxn id="6" idx="0"/>
            <a:endCxn id="47" idx="2"/>
          </p:cNvCxnSpPr>
          <p:nvPr/>
        </p:nvCxnSpPr>
        <p:spPr>
          <a:xfrm flipH="1" flipV="1">
            <a:off x="4525966" y="2206784"/>
            <a:ext cx="1093" cy="56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82F384A5-4B27-4CAC-850E-C6210810DF1B}"/>
              </a:ext>
            </a:extLst>
          </p:cNvPr>
          <p:cNvCxnSpPr>
            <a:cxnSpLocks/>
          </p:cNvCxnSpPr>
          <p:nvPr/>
        </p:nvCxnSpPr>
        <p:spPr>
          <a:xfrm flipH="1" flipV="1">
            <a:off x="7054480" y="2191940"/>
            <a:ext cx="25770" cy="145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2FBEE280-442A-4190-8116-C4EA55E8D9F3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7725947" y="1968077"/>
            <a:ext cx="661149" cy="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4EFE9402-D014-463B-9593-0745AA4E795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385" y="1968077"/>
            <a:ext cx="712399" cy="58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4C1743A-D9CA-4354-B248-D7E7FFA6AFC3}"/>
                  </a:ext>
                </a:extLst>
              </p:cNvPr>
              <p:cNvSpPr txBox="1"/>
              <p:nvPr/>
            </p:nvSpPr>
            <p:spPr>
              <a:xfrm>
                <a:off x="7068325" y="3299918"/>
                <a:ext cx="48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4C1743A-D9CA-4354-B248-D7E7FFA6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325" y="3299918"/>
                <a:ext cx="480271" cy="369332"/>
              </a:xfrm>
              <a:prstGeom prst="rect">
                <a:avLst/>
              </a:prstGeom>
              <a:blipFill>
                <a:blip r:embed="rId9"/>
                <a:stretch>
                  <a:fillRect r="-12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Прямоугольник: скругленные углы 94">
            <a:extLst>
              <a:ext uri="{FF2B5EF4-FFF2-40B4-BE49-F238E27FC236}">
                <a16:creationId xmlns:a16="http://schemas.microsoft.com/office/drawing/2014/main" id="{F02131A1-7B3F-4B3B-BFF9-5691079D8903}"/>
              </a:ext>
            </a:extLst>
          </p:cNvPr>
          <p:cNvSpPr/>
          <p:nvPr/>
        </p:nvSpPr>
        <p:spPr>
          <a:xfrm>
            <a:off x="1488655" y="1100667"/>
            <a:ext cx="9214689" cy="30002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C1885CB3-2833-4F58-9FD1-F25EC854C98C}"/>
              </a:ext>
            </a:extLst>
          </p:cNvPr>
          <p:cNvSpPr/>
          <p:nvPr/>
        </p:nvSpPr>
        <p:spPr>
          <a:xfrm>
            <a:off x="2828974" y="1751165"/>
            <a:ext cx="763337" cy="4625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ПР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4048720-AD33-45A0-BA5D-D3FDF06B9B5E}"/>
              </a:ext>
            </a:extLst>
          </p:cNvPr>
          <p:cNvSpPr/>
          <p:nvPr/>
        </p:nvSpPr>
        <p:spPr>
          <a:xfrm>
            <a:off x="4252452" y="1744213"/>
            <a:ext cx="547028" cy="4625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РАС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9E4933B-482B-4196-929A-C06377B284E7}"/>
                  </a:ext>
                </a:extLst>
              </p:cNvPr>
              <p:cNvSpPr txBox="1"/>
              <p:nvPr/>
            </p:nvSpPr>
            <p:spPr>
              <a:xfrm>
                <a:off x="622830" y="4715800"/>
                <a:ext cx="52175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ru-R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2"/>
                    </a:solidFill>
                  </a:rPr>
                  <a:t> - кватернион конечной ориентации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9E4933B-482B-4196-929A-C06377B28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0" y="4715800"/>
                <a:ext cx="5217591" cy="369332"/>
              </a:xfrm>
              <a:prstGeom prst="rect">
                <a:avLst/>
              </a:prstGeom>
              <a:blipFill>
                <a:blip r:embed="rId10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E0C9FA1-44B2-40D6-819C-C31233E5F71B}"/>
                  </a:ext>
                </a:extLst>
              </p:cNvPr>
              <p:cNvSpPr txBox="1"/>
              <p:nvPr/>
            </p:nvSpPr>
            <p:spPr>
              <a:xfrm>
                <a:off x="601846" y="5174410"/>
                <a:ext cx="52175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ru-R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т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2"/>
                    </a:solidFill>
                  </a:rPr>
                  <a:t> - кватернион текущей ориентации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E0C9FA1-44B2-40D6-819C-C31233E5F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46" y="5174410"/>
                <a:ext cx="5217591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2149626-EB78-42BE-8184-3155797134DD}"/>
                  </a:ext>
                </a:extLst>
              </p:cNvPr>
              <p:cNvSpPr txBox="1"/>
              <p:nvPr/>
            </p:nvSpPr>
            <p:spPr>
              <a:xfrm>
                <a:off x="622830" y="5599179"/>
                <a:ext cx="5217591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ru-R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р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2"/>
                    </a:solidFill>
                  </a:rPr>
                  <a:t> - кватернион рассогласования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2149626-EB78-42BE-8184-315579713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0" y="5599179"/>
                <a:ext cx="5217591" cy="394210"/>
              </a:xfrm>
              <a:prstGeom prst="rect">
                <a:avLst/>
              </a:prstGeom>
              <a:blipFill>
                <a:blip r:embed="rId12"/>
                <a:stretch>
                  <a:fillRect t="-10938" b="-15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FF89FF7-A35E-4F25-A063-1739A57E5024}"/>
                  </a:ext>
                </a:extLst>
              </p:cNvPr>
              <p:cNvSpPr txBox="1"/>
              <p:nvPr/>
            </p:nvSpPr>
            <p:spPr>
              <a:xfrm>
                <a:off x="5809683" y="5581235"/>
                <a:ext cx="3805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−измеренная угловая скорость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FF89FF7-A35E-4F25-A063-1739A57E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83" y="5581235"/>
                <a:ext cx="3805237" cy="369332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05BD1490-2B49-40D2-9DE8-C4A5FA2365BB}"/>
              </a:ext>
            </a:extLst>
          </p:cNvPr>
          <p:cNvSpPr/>
          <p:nvPr/>
        </p:nvSpPr>
        <p:spPr>
          <a:xfrm>
            <a:off x="5335340" y="1744213"/>
            <a:ext cx="1010162" cy="4625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Параметры Родрига</a:t>
            </a:r>
          </a:p>
        </p:txBody>
      </p:sp>
      <p:cxnSp>
        <p:nvCxnSpPr>
          <p:cNvPr id="136" name="Прямая со стрелкой 135">
            <a:extLst>
              <a:ext uri="{FF2B5EF4-FFF2-40B4-BE49-F238E27FC236}">
                <a16:creationId xmlns:a16="http://schemas.microsoft.com/office/drawing/2014/main" id="{3FFE8A10-D0D6-4D1A-994B-3B7DECD628C4}"/>
              </a:ext>
            </a:extLst>
          </p:cNvPr>
          <p:cNvCxnSpPr>
            <a:cxnSpLocks/>
            <a:stCxn id="107" idx="3"/>
            <a:endCxn id="8" idx="1"/>
          </p:cNvCxnSpPr>
          <p:nvPr/>
        </p:nvCxnSpPr>
        <p:spPr>
          <a:xfrm flipV="1">
            <a:off x="6345502" y="1973915"/>
            <a:ext cx="370284" cy="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7FB85A-5AFC-4B96-AD69-359567066FFD}"/>
                  </a:ext>
                </a:extLst>
              </p:cNvPr>
              <p:cNvSpPr txBox="1"/>
              <p:nvPr/>
            </p:nvSpPr>
            <p:spPr>
              <a:xfrm>
                <a:off x="6164008" y="1597204"/>
                <a:ext cx="7332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7FB85A-5AFC-4B96-AD69-359567066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008" y="1597204"/>
                <a:ext cx="7332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290E6-8554-4199-BBE8-ECFD53D79743}"/>
                  </a:ext>
                </a:extLst>
              </p:cNvPr>
              <p:cNvSpPr txBox="1"/>
              <p:nvPr/>
            </p:nvSpPr>
            <p:spPr>
              <a:xfrm>
                <a:off x="5840421" y="4715800"/>
                <a:ext cx="3994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dirty="0">
                    <a:solidFill>
                      <a:schemeClr val="tx2"/>
                    </a:solidFill>
                  </a:rPr>
                  <a:t> – параметры Родрига Гамильтона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290E6-8554-4199-BBE8-ECFD53D79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421" y="4715800"/>
                <a:ext cx="3994142" cy="369332"/>
              </a:xfrm>
              <a:prstGeom prst="rect">
                <a:avLst/>
              </a:prstGeom>
              <a:blipFill>
                <a:blip r:embed="rId1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8182C-7148-4BFB-BA13-5A1C36F1A5A3}"/>
                  </a:ext>
                </a:extLst>
              </p:cNvPr>
              <p:cNvSpPr txBox="1"/>
              <p:nvPr/>
            </p:nvSpPr>
            <p:spPr>
              <a:xfrm>
                <a:off x="5863230" y="5156743"/>
                <a:ext cx="3868306" cy="39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упр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2"/>
                    </a:solidFill>
                  </a:rPr>
                  <a:t> - управляющий момент</a:t>
                </a:r>
                <a:endParaRPr lang="ru-RU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88182C-7148-4BFB-BA13-5A1C36F1A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230" y="5156743"/>
                <a:ext cx="3868306" cy="394852"/>
              </a:xfrm>
              <a:prstGeom prst="rect">
                <a:avLst/>
              </a:prstGeom>
              <a:blipFill>
                <a:blip r:embed="rId16"/>
                <a:stretch>
                  <a:fillRect t="-10769"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79F567-767A-9CCB-B21C-CA7EDAFE5989}"/>
                  </a:ext>
                </a:extLst>
              </p:cNvPr>
              <p:cNvSpPr txBox="1"/>
              <p:nvPr/>
            </p:nvSpPr>
            <p:spPr>
              <a:xfrm>
                <a:off x="-264978" y="3852520"/>
                <a:ext cx="6096000" cy="2209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600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600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sz="1600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1600" i="1">
                                      <a:solidFill>
                                        <a:schemeClr val="tx2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chemeClr val="tx2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79F567-767A-9CCB-B21C-CA7EDAFE5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4978" y="3852520"/>
                <a:ext cx="6096000" cy="2209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4C5AFB-0BCA-5C6E-033A-CF9035AA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ru-RU" sz="1800" noProof="0" smtClean="0"/>
              <a:t>9</a:t>
            </a:fld>
            <a:endParaRPr lang="ru-RU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2622A-0883-4B32-9670-473D105AC6ED}"/>
              </a:ext>
            </a:extLst>
          </p:cNvPr>
          <p:cNvSpPr txBox="1"/>
          <p:nvPr/>
        </p:nvSpPr>
        <p:spPr>
          <a:xfrm>
            <a:off x="7392606" y="1206956"/>
            <a:ext cx="4822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u="sng" dirty="0">
                <a:solidFill>
                  <a:schemeClr val="tx2"/>
                </a:solidFill>
              </a:rPr>
              <a:t>Закон управления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37DC0767-280A-4C8A-B8FE-32C17B3D551C}"/>
              </a:ext>
            </a:extLst>
          </p:cNvPr>
          <p:cNvSpPr txBox="1">
            <a:spLocks/>
          </p:cNvSpPr>
          <p:nvPr/>
        </p:nvSpPr>
        <p:spPr>
          <a:xfrm>
            <a:off x="1065402" y="418037"/>
            <a:ext cx="10488512" cy="433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Пространственный разворот космического аппарата (2)</a:t>
            </a:r>
          </a:p>
          <a:p>
            <a:pPr algn="ctr"/>
            <a:endParaRPr lang="ru-RU" sz="2400" b="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EED6A-8F5C-49F6-BA79-16F6E1CDE393}"/>
              </a:ext>
            </a:extLst>
          </p:cNvPr>
          <p:cNvSpPr txBox="1"/>
          <p:nvPr/>
        </p:nvSpPr>
        <p:spPr>
          <a:xfrm>
            <a:off x="576208" y="1198890"/>
            <a:ext cx="4372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u="sng" dirty="0">
                <a:solidFill>
                  <a:schemeClr val="tx2"/>
                </a:solidFill>
              </a:rPr>
              <a:t>Динамические уравнения Эйлера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82EA9-9704-4F23-BA82-C5B72F3E5738}"/>
              </a:ext>
            </a:extLst>
          </p:cNvPr>
          <p:cNvSpPr txBox="1"/>
          <p:nvPr/>
        </p:nvSpPr>
        <p:spPr>
          <a:xfrm>
            <a:off x="259093" y="3399122"/>
            <a:ext cx="591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chemeClr val="tx2"/>
                </a:solidFill>
              </a:rPr>
              <a:t>Кинематические уравнения Пуассона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2EF178-AFDB-41BF-80ED-69A7FAB14673}"/>
                  </a:ext>
                </a:extLst>
              </p:cNvPr>
              <p:cNvSpPr txBox="1"/>
              <p:nvPr/>
            </p:nvSpPr>
            <p:spPr>
              <a:xfrm>
                <a:off x="860579" y="1725187"/>
                <a:ext cx="3106551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80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800" i="1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1800" i="0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1800" b="0" i="1" smtClean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800" b="0" i="1" smtClean="0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в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ru-RU" sz="1800" i="0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в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1800" i="0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chemeClr val="tx2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1800" i="0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в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ru-RU" sz="1800" b="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2EF178-AFDB-41BF-80ED-69A7FAB14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79" y="1725187"/>
                <a:ext cx="3106551" cy="1117998"/>
              </a:xfrm>
              <a:prstGeom prst="rect">
                <a:avLst/>
              </a:prstGeom>
              <a:blipFill>
                <a:blip r:embed="rId4"/>
                <a:stretch>
                  <a:fillRect r="-1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DE0874-5AFC-4333-A91A-A228249A2C4C}"/>
                  </a:ext>
                </a:extLst>
              </p:cNvPr>
              <p:cNvSpPr txBox="1"/>
              <p:nvPr/>
            </p:nvSpPr>
            <p:spPr>
              <a:xfrm>
                <a:off x="7392606" y="1557436"/>
                <a:ext cx="3106551" cy="1469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600" b="0" i="1" smtClean="0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ru-RU" sz="16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ru-RU" sz="16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ru-RU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ru-RU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eqArr>
                              <m:eqArrPr>
                                <m:ctrlPr>
                                  <a:rPr lang="ru-RU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ru-RU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ru-RU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ru-RU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ru-RU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ru-RU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ru-RU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ru-RU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ru-RU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ru-RU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33 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ru-RU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eqArr>
                          </m:e>
                          <m:e>
                            <m:r>
                              <a:rPr lang="ru-RU" sz="1600" b="0" i="1" smtClean="0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DE0874-5AFC-4333-A91A-A228249A2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606" y="1557436"/>
                <a:ext cx="3106551" cy="1469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BC4911-C9D8-4C06-A579-D04AF73ADBFA}"/>
                  </a:ext>
                </a:extLst>
              </p:cNvPr>
              <p:cNvSpPr txBox="1"/>
              <p:nvPr/>
            </p:nvSpPr>
            <p:spPr>
              <a:xfrm>
                <a:off x="4476516" y="4324391"/>
                <a:ext cx="3248882" cy="2959785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:r>
                  <a:rPr lang="ru-RU" sz="18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ru-RU" sz="18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Начальное состояние:</a:t>
                </a:r>
                <a:endParaRPr lang="ru-RU" sz="2000" b="1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𝜗</m:t>
                      </m:r>
                      <m:d>
                        <m:d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 </m:t>
                      </m:r>
                      <m:d>
                        <m:d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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i="1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br>
                  <a:rPr lang="ru-RU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BC4911-C9D8-4C06-A579-D04AF73AD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516" y="4324391"/>
                <a:ext cx="3248882" cy="2959785"/>
              </a:xfrm>
              <a:prstGeom prst="rect">
                <a:avLst/>
              </a:prstGeom>
              <a:blipFill>
                <a:blip r:embed="rId6"/>
                <a:stretch>
                  <a:fillRect t="-1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145C6C-AB8F-4E97-8262-B0BA90499F57}"/>
                  </a:ext>
                </a:extLst>
              </p:cNvPr>
              <p:cNvSpPr txBox="1"/>
              <p:nvPr/>
            </p:nvSpPr>
            <p:spPr>
              <a:xfrm>
                <a:off x="7869336" y="4360934"/>
                <a:ext cx="3684578" cy="2019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:r>
                  <a:rPr lang="ru-RU" sz="1800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18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Требуемое конечное состояние:</a:t>
                </a:r>
                <a:endParaRPr lang="ru-RU" sz="2000" b="1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ru-RU" sz="1600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chemeClr val="tx2">
                                    <a:lumMod val="85000"/>
                                    <a:lumOff val="1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к</m:t>
                            </m:r>
                          </m:sub>
                        </m:sSub>
                      </m:e>
                    </m:d>
                    <m:r>
                      <a:rPr lang="ru-RU" sz="1600" i="1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ru-RU" sz="1600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к</m:t>
                        </m:r>
                      </m:sub>
                    </m:sSub>
                    <m:r>
                      <a:rPr lang="ru-RU" sz="1600" b="0" i="1" smtClean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ru-RU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𝜗</m:t>
                      </m:r>
                      <m:d>
                        <m:d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к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к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 </m:t>
                      </m:r>
                      <m:d>
                        <m:d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к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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к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3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ctrlPr>
                            <a:rPr lang="ru-RU" sz="1600" i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chemeClr val="tx2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к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145C6C-AB8F-4E97-8262-B0BA90499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336" y="4360934"/>
                <a:ext cx="3684578" cy="2019142"/>
              </a:xfrm>
              <a:prstGeom prst="rect">
                <a:avLst/>
              </a:prstGeom>
              <a:blipFill>
                <a:blip r:embed="rId7"/>
                <a:stretch>
                  <a:fillRect t="-1506" r="-3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CEA15326-C6D4-41DE-95C1-48A222EB03D3}"/>
              </a:ext>
            </a:extLst>
          </p:cNvPr>
          <p:cNvSpPr/>
          <p:nvPr/>
        </p:nvSpPr>
        <p:spPr>
          <a:xfrm>
            <a:off x="7406806" y="5218178"/>
            <a:ext cx="1084694" cy="210746"/>
          </a:xfrm>
          <a:prstGeom prst="rightArrow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5FCB3-9E40-4221-A629-D345283DE3E9}"/>
                  </a:ext>
                </a:extLst>
              </p:cNvPr>
              <p:cNvSpPr txBox="1"/>
              <p:nvPr/>
            </p:nvSpPr>
            <p:spPr>
              <a:xfrm>
                <a:off x="6875894" y="2986084"/>
                <a:ext cx="4336899" cy="1004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упр</m:t>
                          </m:r>
                        </m:sup>
                      </m:sSup>
                      <m:d>
                        <m:dPr>
                          <m:ctrlPr>
                            <a:rPr lang="ru-RU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u-RU" sz="160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6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&amp;0 при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ru-RU" sz="16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ru-RU" sz="16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ru-RU" sz="1600" i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ru-RU" sz="16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при</m:t>
                              </m:r>
                              <m:r>
                                <a:rPr lang="ru-RU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ru-RU" sz="16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ru-RU" sz="16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16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&amp;±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ru-RU" sz="16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при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ru-RU" sz="16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5FCB3-9E40-4221-A629-D345283DE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894" y="2986084"/>
                <a:ext cx="4336899" cy="1004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3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Бизнес-презентация 16х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414_TF03031023.potx" id="{4C3B2409-532D-4AD1-AD7A-90A4CA81EAF2}" vid="{F12BCF30-C162-47D1-85FF-F1923DC5C4F4}"/>
    </a:ext>
  </a:extLst>
</a:theme>
</file>

<file path=ppt/theme/theme2.xml><?xml version="1.0" encoding="utf-8"?>
<a:theme xmlns:a="http://schemas.openxmlformats.org/drawingml/2006/main" name="Тема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TM02474572[[fn=Медицинский шаблон оформления]]</Template>
  <TotalTime>24728</TotalTime>
  <Words>1071</Words>
  <Application>Microsoft Office PowerPoint</Application>
  <PresentationFormat>Широкоэкранный</PresentationFormat>
  <Paragraphs>233</Paragraphs>
  <Slides>22</Slides>
  <Notes>3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</vt:lpstr>
      <vt:lpstr>Cambria (Заголовки)</vt:lpstr>
      <vt:lpstr>Cambria Math</vt:lpstr>
      <vt:lpstr>Google Sans</vt:lpstr>
      <vt:lpstr>Times New Roman</vt:lpstr>
      <vt:lpstr>Wingdings</vt:lpstr>
      <vt:lpstr>Бизнес-презентация 16х9</vt:lpstr>
      <vt:lpstr>Презентация PowerPoint</vt:lpstr>
      <vt:lpstr>Презентация PowerPoint</vt:lpstr>
      <vt:lpstr>Презентация PowerPoint</vt:lpstr>
      <vt:lpstr>Презентация PowerPoint</vt:lpstr>
      <vt:lpstr>Аппаратный состав спутника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Гравитационная стабилизация космического аппарата (1) </vt:lpstr>
      <vt:lpstr>Гравитационная стабилизация космического аппарата (2) </vt:lpstr>
      <vt:lpstr>Технико-экономическое обоснование и охрана труда</vt:lpstr>
      <vt:lpstr>Презентация PowerPoint</vt:lpstr>
      <vt:lpstr>СПАСИБО ЗА ВНИМАНИЕ!</vt:lpstr>
      <vt:lpstr>Приложение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Небойшевич Ранджелович</dc:creator>
  <cp:lastModifiedBy>Алексей Небойшевич Ранджелович</cp:lastModifiedBy>
  <cp:revision>235</cp:revision>
  <cp:lastPrinted>2023-05-31T13:55:55Z</cp:lastPrinted>
  <dcterms:created xsi:type="dcterms:W3CDTF">2022-05-20T00:54:14Z</dcterms:created>
  <dcterms:modified xsi:type="dcterms:W3CDTF">2023-06-14T11:56:17Z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